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Heebo Bold" panose="020B0604020202020204" charset="-79"/>
      <p:regular r:id="rId17"/>
    </p:embeddedFont>
    <p:embeddedFont>
      <p:font typeface="Heebo Light" pitchFamily="2" charset="-79"/>
      <p:regular r:id="rId18"/>
    </p:embeddedFont>
    <p:embeddedFont>
      <p:font typeface="Montserrat" panose="00000500000000000000"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9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863947"/>
            <a:ext cx="9445526" cy="1771947"/>
            <a:chOff x="0" y="0"/>
            <a:chExt cx="12594035" cy="2362597"/>
          </a:xfrm>
        </p:grpSpPr>
        <p:sp>
          <p:nvSpPr>
            <p:cNvPr id="7" name="Freeform 7"/>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8" name="TextBox 8"/>
            <p:cNvSpPr txBox="1"/>
            <p:nvPr/>
          </p:nvSpPr>
          <p:spPr>
            <a:xfrm>
              <a:off x="0" y="-38100"/>
              <a:ext cx="12594035" cy="2400697"/>
            </a:xfrm>
            <a:prstGeom prst="rect">
              <a:avLst/>
            </a:prstGeom>
          </p:spPr>
          <p:txBody>
            <a:bodyPr lIns="0" tIns="0" rIns="0" bIns="0" rtlCol="0" anchor="t"/>
            <a:lstStyle/>
            <a:p>
              <a:pPr algn="l">
                <a:lnSpc>
                  <a:spcPts val="6937"/>
                </a:lnSpc>
              </a:pPr>
              <a:r>
                <a:rPr lang="en-US" sz="5562">
                  <a:solidFill>
                    <a:srgbClr val="F2F0F4"/>
                  </a:solidFill>
                  <a:latin typeface="Montserrat"/>
                  <a:ea typeface="Montserrat"/>
                  <a:cs typeface="Montserrat"/>
                  <a:sym typeface="Montserrat"/>
                </a:rPr>
                <a:t>Next-Gen IoT Using Li-Fi Technology</a:t>
              </a:r>
            </a:p>
          </p:txBody>
        </p:sp>
      </p:grpSp>
      <p:grpSp>
        <p:nvGrpSpPr>
          <p:cNvPr id="9" name="Group 9"/>
          <p:cNvGrpSpPr/>
          <p:nvPr/>
        </p:nvGrpSpPr>
        <p:grpSpPr>
          <a:xfrm>
            <a:off x="7850237" y="3061098"/>
            <a:ext cx="9445526" cy="453629"/>
            <a:chOff x="0" y="0"/>
            <a:chExt cx="12594035" cy="604838"/>
          </a:xfrm>
        </p:grpSpPr>
        <p:sp>
          <p:nvSpPr>
            <p:cNvPr id="10" name="Freeform 10"/>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1" name="TextBox 11"/>
            <p:cNvSpPr txBox="1"/>
            <p:nvPr/>
          </p:nvSpPr>
          <p:spPr>
            <a:xfrm>
              <a:off x="0" y="-85725"/>
              <a:ext cx="12594035" cy="690563"/>
            </a:xfrm>
            <a:prstGeom prst="rect">
              <a:avLst/>
            </a:prstGeom>
          </p:spPr>
          <p:txBody>
            <a:bodyPr lIns="0" tIns="0" rIns="0" bIns="0" rtlCol="0" anchor="t"/>
            <a:lstStyle/>
            <a:p>
              <a:pPr algn="l">
                <a:lnSpc>
                  <a:spcPts val="3562"/>
                </a:lnSpc>
              </a:pPr>
              <a:r>
                <a:rPr lang="en-US" sz="2400" dirty="0">
                  <a:solidFill>
                    <a:srgbClr val="DCD7E5"/>
                  </a:solidFill>
                  <a:latin typeface="Heebo Light"/>
                  <a:ea typeface="Heebo Light"/>
                  <a:cs typeface="Heebo Light"/>
                  <a:sym typeface="Heebo Light"/>
                </a:rPr>
                <a:t>Welcome to our presentation on Next-Gen IoT with Li-Fi Technology</a:t>
              </a:r>
              <a:r>
                <a:rPr lang="en-US" sz="2187" dirty="0">
                  <a:solidFill>
                    <a:srgbClr val="DCD7E5"/>
                  </a:solidFill>
                  <a:latin typeface="Heebo Light"/>
                  <a:ea typeface="Heebo Light"/>
                  <a:cs typeface="Heebo Light"/>
                  <a:sym typeface="Heebo Light"/>
                </a:rPr>
                <a:t>.</a:t>
              </a:r>
            </a:p>
          </p:txBody>
        </p:sp>
      </p:grpSp>
      <p:grpSp>
        <p:nvGrpSpPr>
          <p:cNvPr id="12" name="Group 12"/>
          <p:cNvGrpSpPr/>
          <p:nvPr/>
        </p:nvGrpSpPr>
        <p:grpSpPr>
          <a:xfrm>
            <a:off x="7850237" y="4060475"/>
            <a:ext cx="9445526" cy="453629"/>
            <a:chOff x="0" y="0"/>
            <a:chExt cx="12594035" cy="604838"/>
          </a:xfrm>
        </p:grpSpPr>
        <p:sp>
          <p:nvSpPr>
            <p:cNvPr id="13" name="Freeform 13"/>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4" name="TextBox 14"/>
            <p:cNvSpPr txBox="1"/>
            <p:nvPr/>
          </p:nvSpPr>
          <p:spPr>
            <a:xfrm>
              <a:off x="0" y="-85725"/>
              <a:ext cx="12594035" cy="690563"/>
            </a:xfrm>
            <a:prstGeom prst="rect">
              <a:avLst/>
            </a:prstGeom>
          </p:spPr>
          <p:txBody>
            <a:bodyPr lIns="0" tIns="0" rIns="0" bIns="0" rtlCol="0" anchor="t"/>
            <a:lstStyle/>
            <a:p>
              <a:pPr algn="l">
                <a:lnSpc>
                  <a:spcPts val="3562"/>
                </a:lnSpc>
              </a:pPr>
              <a:r>
                <a:rPr lang="en-US" sz="2187">
                  <a:solidFill>
                    <a:srgbClr val="DCD7E5"/>
                  </a:solidFill>
                  <a:latin typeface="Heebo Light"/>
                  <a:ea typeface="Heebo Light"/>
                  <a:cs typeface="Heebo Light"/>
                  <a:sym typeface="Heebo Light"/>
                </a:rPr>
                <a:t>Presenters,</a:t>
              </a:r>
            </a:p>
          </p:txBody>
        </p:sp>
      </p:grpSp>
      <p:grpSp>
        <p:nvGrpSpPr>
          <p:cNvPr id="15" name="Group 15"/>
          <p:cNvGrpSpPr/>
          <p:nvPr/>
        </p:nvGrpSpPr>
        <p:grpSpPr>
          <a:xfrm>
            <a:off x="7850237" y="4606230"/>
            <a:ext cx="9445526" cy="1937445"/>
            <a:chOff x="0" y="0"/>
            <a:chExt cx="12594035" cy="2583260"/>
          </a:xfrm>
        </p:grpSpPr>
        <p:sp>
          <p:nvSpPr>
            <p:cNvPr id="16" name="Freeform 16"/>
            <p:cNvSpPr/>
            <p:nvPr/>
          </p:nvSpPr>
          <p:spPr>
            <a:xfrm>
              <a:off x="0" y="0"/>
              <a:ext cx="12594035" cy="2583260"/>
            </a:xfrm>
            <a:custGeom>
              <a:avLst/>
              <a:gdLst/>
              <a:ahLst/>
              <a:cxnLst/>
              <a:rect l="l" t="t" r="r" b="b"/>
              <a:pathLst>
                <a:path w="12594035" h="2583260">
                  <a:moveTo>
                    <a:pt x="0" y="0"/>
                  </a:moveTo>
                  <a:lnTo>
                    <a:pt x="12594035" y="0"/>
                  </a:lnTo>
                  <a:lnTo>
                    <a:pt x="12594035" y="2583260"/>
                  </a:lnTo>
                  <a:lnTo>
                    <a:pt x="0" y="2583260"/>
                  </a:lnTo>
                  <a:close/>
                </a:path>
              </a:pathLst>
            </a:custGeom>
            <a:solidFill>
              <a:srgbClr val="000000">
                <a:alpha val="0"/>
              </a:srgbClr>
            </a:solidFill>
          </p:spPr>
        </p:sp>
        <p:sp>
          <p:nvSpPr>
            <p:cNvPr id="17" name="TextBox 17"/>
            <p:cNvSpPr txBox="1"/>
            <p:nvPr/>
          </p:nvSpPr>
          <p:spPr>
            <a:xfrm>
              <a:off x="0" y="-85725"/>
              <a:ext cx="12594035" cy="2668985"/>
            </a:xfrm>
            <a:prstGeom prst="rect">
              <a:avLst/>
            </a:prstGeom>
          </p:spPr>
          <p:txBody>
            <a:bodyPr lIns="0" tIns="0" rIns="0" bIns="0" rtlCol="0" anchor="t"/>
            <a:lstStyle/>
            <a:p>
              <a:pPr algn="l">
                <a:lnSpc>
                  <a:spcPts val="3562"/>
                </a:lnSpc>
              </a:pPr>
              <a:r>
                <a:rPr lang="en-US" sz="2187" dirty="0">
                  <a:solidFill>
                    <a:srgbClr val="DCD7E5"/>
                  </a:solidFill>
                  <a:latin typeface="Heebo Light"/>
                  <a:ea typeface="Heebo Light"/>
                  <a:cs typeface="Heebo Light"/>
                  <a:sym typeface="Heebo Light"/>
                </a:rPr>
                <a:t>Mohamed Raashidh H </a:t>
              </a:r>
              <a:r>
                <a:rPr lang="en-US" sz="2187" b="1" dirty="0">
                  <a:solidFill>
                    <a:srgbClr val="DCD7E5"/>
                  </a:solidFill>
                  <a:latin typeface="Heebo Bold"/>
                  <a:ea typeface="Heebo Bold"/>
                  <a:cs typeface="Heebo Bold"/>
                  <a:sym typeface="Heebo Bold"/>
                </a:rPr>
                <a:t>IT – </a:t>
              </a:r>
              <a:r>
                <a:rPr lang="en-US" sz="2187" b="1" dirty="0">
                  <a:solidFill>
                    <a:srgbClr val="FFFFFF"/>
                  </a:solidFill>
                  <a:latin typeface="Heebo Bold"/>
                  <a:ea typeface="Heebo Bold"/>
                  <a:cs typeface="Heebo Bold"/>
                  <a:sym typeface="Heebo Bold"/>
                </a:rPr>
                <a:t>4th Year</a:t>
              </a:r>
            </a:p>
            <a:p>
              <a:pPr algn="l">
                <a:lnSpc>
                  <a:spcPts val="3562"/>
                </a:lnSpc>
              </a:pPr>
              <a:r>
                <a:rPr lang="en-US" sz="2249" dirty="0" err="1">
                  <a:solidFill>
                    <a:srgbClr val="DCD7E5"/>
                  </a:solidFill>
                  <a:latin typeface="Heebo Light"/>
                  <a:ea typeface="Heebo Light"/>
                  <a:cs typeface="Heebo Light"/>
                  <a:sym typeface="Heebo Light"/>
                </a:rPr>
                <a:t>Dhivhadhi</a:t>
              </a:r>
              <a:r>
                <a:rPr lang="en-US" sz="2249" dirty="0">
                  <a:solidFill>
                    <a:srgbClr val="DCD7E5"/>
                  </a:solidFill>
                  <a:latin typeface="Heebo Light"/>
                  <a:ea typeface="Heebo Light"/>
                  <a:cs typeface="Heebo Light"/>
                  <a:sym typeface="Heebo Light"/>
                </a:rPr>
                <a:t> S.P </a:t>
              </a:r>
              <a:r>
                <a:rPr lang="en-US" sz="2249" b="1" dirty="0">
                  <a:solidFill>
                    <a:srgbClr val="DCD7E5"/>
                  </a:solidFill>
                  <a:latin typeface="Heebo Bold"/>
                  <a:ea typeface="Heebo Bold"/>
                  <a:cs typeface="Heebo Bold"/>
                  <a:sym typeface="Heebo Bold"/>
                </a:rPr>
                <a:t>IT 4th – Year</a:t>
              </a:r>
            </a:p>
            <a:p>
              <a:pPr algn="l">
                <a:lnSpc>
                  <a:spcPts val="3562"/>
                </a:lnSpc>
              </a:pPr>
              <a:r>
                <a:rPr lang="en-US" sz="2249" dirty="0">
                  <a:solidFill>
                    <a:srgbClr val="DCD7E5"/>
                  </a:solidFill>
                  <a:latin typeface="Heebo Light"/>
                  <a:ea typeface="Heebo Light"/>
                  <a:cs typeface="Heebo Light"/>
                  <a:sym typeface="Heebo Light"/>
                </a:rPr>
                <a:t>Abdul Usman R </a:t>
              </a:r>
              <a:r>
                <a:rPr lang="en-US" sz="2249" b="1" dirty="0">
                  <a:solidFill>
                    <a:srgbClr val="DCD7E5"/>
                  </a:solidFill>
                  <a:latin typeface="Heebo Bold"/>
                  <a:ea typeface="Heebo Bold"/>
                  <a:cs typeface="Heebo Bold"/>
                  <a:sym typeface="Heebo Bold"/>
                </a:rPr>
                <a:t>IT 4th – Year</a:t>
              </a:r>
            </a:p>
            <a:p>
              <a:pPr algn="l">
                <a:lnSpc>
                  <a:spcPts val="3562"/>
                </a:lnSpc>
              </a:pPr>
              <a:r>
                <a:rPr lang="en-US" sz="2249" dirty="0" err="1">
                  <a:solidFill>
                    <a:srgbClr val="DCD7E5"/>
                  </a:solidFill>
                  <a:latin typeface="Heebo Light"/>
                  <a:ea typeface="Heebo Light"/>
                  <a:cs typeface="Heebo Light"/>
                  <a:sym typeface="Heebo Light"/>
                </a:rPr>
                <a:t>Pavishnath</a:t>
              </a:r>
              <a:r>
                <a:rPr lang="en-US" sz="2249" dirty="0">
                  <a:solidFill>
                    <a:srgbClr val="DCD7E5"/>
                  </a:solidFill>
                  <a:latin typeface="Heebo Light"/>
                  <a:ea typeface="Heebo Light"/>
                  <a:cs typeface="Heebo Light"/>
                  <a:sym typeface="Heebo Light"/>
                </a:rPr>
                <a:t> I </a:t>
              </a:r>
              <a:r>
                <a:rPr lang="en-US" sz="2249" b="1" dirty="0">
                  <a:solidFill>
                    <a:srgbClr val="DCD7E5"/>
                  </a:solidFill>
                  <a:latin typeface="Heebo Bold"/>
                  <a:ea typeface="Heebo Bold"/>
                  <a:cs typeface="Heebo Bold"/>
                  <a:sym typeface="Heebo Bold"/>
                </a:rPr>
                <a:t>IT 4th - Year</a:t>
              </a:r>
            </a:p>
            <a:p>
              <a:pPr algn="l">
                <a:lnSpc>
                  <a:spcPts val="3562"/>
                </a:lnSpc>
              </a:pPr>
              <a:endParaRPr lang="en-US" sz="2249" b="1" dirty="0">
                <a:solidFill>
                  <a:srgbClr val="DCD7E5"/>
                </a:solidFill>
                <a:latin typeface="Heebo Bold"/>
                <a:ea typeface="Heebo Bold"/>
                <a:cs typeface="Heebo Bold"/>
                <a:sym typeface="Heebo Bold"/>
              </a:endParaRPr>
            </a:p>
            <a:p>
              <a:pPr algn="l">
                <a:lnSpc>
                  <a:spcPts val="3562"/>
                </a:lnSpc>
              </a:pPr>
              <a:endParaRPr lang="en-US" sz="2249" b="1" dirty="0">
                <a:solidFill>
                  <a:srgbClr val="DCD7E5"/>
                </a:solidFill>
                <a:latin typeface="Heebo Bold"/>
                <a:ea typeface="Heebo Bold"/>
                <a:cs typeface="Heebo Bold"/>
                <a:sym typeface="Heebo Bold"/>
              </a:endParaRPr>
            </a:p>
          </p:txBody>
        </p:sp>
      </p:grpSp>
      <p:sp>
        <p:nvSpPr>
          <p:cNvPr id="22" name="Freeform 22"/>
          <p:cNvSpPr/>
          <p:nvPr/>
        </p:nvSpPr>
        <p:spPr>
          <a:xfrm>
            <a:off x="7850237" y="8378279"/>
            <a:ext cx="9445526" cy="362842"/>
          </a:xfrm>
          <a:custGeom>
            <a:avLst/>
            <a:gdLst/>
            <a:ahLst/>
            <a:cxnLst/>
            <a:rect l="l" t="t" r="r" b="b"/>
            <a:pathLst>
              <a:path w="12594035" h="483790">
                <a:moveTo>
                  <a:pt x="0" y="0"/>
                </a:moveTo>
                <a:lnTo>
                  <a:pt x="12594035" y="0"/>
                </a:lnTo>
                <a:lnTo>
                  <a:pt x="12594035" y="483790"/>
                </a:lnTo>
                <a:lnTo>
                  <a:pt x="0" y="483790"/>
                </a:lnTo>
                <a:close/>
              </a:path>
            </a:pathLst>
          </a:custGeom>
          <a:solidFill>
            <a:srgbClr val="000000">
              <a:alpha val="0"/>
            </a:srgbClr>
          </a:solidFill>
        </p:spPr>
      </p:sp>
      <p:grpSp>
        <p:nvGrpSpPr>
          <p:cNvPr id="24" name="Group 24"/>
          <p:cNvGrpSpPr/>
          <p:nvPr/>
        </p:nvGrpSpPr>
        <p:grpSpPr>
          <a:xfrm>
            <a:off x="7850237" y="9060061"/>
            <a:ext cx="9445526" cy="362842"/>
            <a:chOff x="0" y="0"/>
            <a:chExt cx="12594035" cy="483790"/>
          </a:xfrm>
        </p:grpSpPr>
        <p:sp>
          <p:nvSpPr>
            <p:cNvPr id="25" name="Freeform 25"/>
            <p:cNvSpPr/>
            <p:nvPr/>
          </p:nvSpPr>
          <p:spPr>
            <a:xfrm>
              <a:off x="0" y="0"/>
              <a:ext cx="12594035" cy="483790"/>
            </a:xfrm>
            <a:custGeom>
              <a:avLst/>
              <a:gdLst/>
              <a:ahLst/>
              <a:cxnLst/>
              <a:rect l="l" t="t" r="r" b="b"/>
              <a:pathLst>
                <a:path w="12594035" h="483790">
                  <a:moveTo>
                    <a:pt x="0" y="0"/>
                  </a:moveTo>
                  <a:lnTo>
                    <a:pt x="12594035" y="0"/>
                  </a:lnTo>
                  <a:lnTo>
                    <a:pt x="12594035" y="483790"/>
                  </a:lnTo>
                  <a:lnTo>
                    <a:pt x="0" y="483790"/>
                  </a:lnTo>
                  <a:close/>
                </a:path>
              </a:pathLst>
            </a:custGeom>
            <a:solidFill>
              <a:srgbClr val="000000">
                <a:alpha val="0"/>
              </a:srgbClr>
            </a:solidFill>
          </p:spPr>
        </p:sp>
        <p:sp>
          <p:nvSpPr>
            <p:cNvPr id="26" name="TextBox 26"/>
            <p:cNvSpPr txBox="1"/>
            <p:nvPr/>
          </p:nvSpPr>
          <p:spPr>
            <a:xfrm>
              <a:off x="0" y="-66675"/>
              <a:ext cx="12594035" cy="550465"/>
            </a:xfrm>
            <a:prstGeom prst="rect">
              <a:avLst/>
            </a:prstGeom>
          </p:spPr>
          <p:txBody>
            <a:bodyPr lIns="0" tIns="0" rIns="0" bIns="0" rtlCol="0" anchor="t"/>
            <a:lstStyle/>
            <a:p>
              <a:pPr algn="l">
                <a:lnSpc>
                  <a:spcPts val="2812"/>
                </a:lnSpc>
              </a:pPr>
              <a:r>
                <a:rPr lang="en-US" sz="1750" dirty="0">
                  <a:solidFill>
                    <a:srgbClr val="DCD7E5"/>
                  </a:solidFill>
                  <a:latin typeface="Heebo Light"/>
                  <a:ea typeface="Heebo Light"/>
                  <a:cs typeface="Heebo Light"/>
                  <a:sym typeface="Heebo Light"/>
                </a:rPr>
                <a:t>                                                                                                   Department of Information Technology.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5" name="Freeform 5" descr="preencoded.png"/>
          <p:cNvSpPr/>
          <p:nvPr/>
        </p:nvSpPr>
        <p:spPr>
          <a:xfrm>
            <a:off x="0" y="0"/>
            <a:ext cx="18288000" cy="3384351"/>
          </a:xfrm>
          <a:custGeom>
            <a:avLst/>
            <a:gdLst/>
            <a:ahLst/>
            <a:cxnLst/>
            <a:rect l="l" t="t" r="r" b="b"/>
            <a:pathLst>
              <a:path w="18288000" h="3384351">
                <a:moveTo>
                  <a:pt x="0" y="0"/>
                </a:moveTo>
                <a:lnTo>
                  <a:pt x="18288000" y="0"/>
                </a:lnTo>
                <a:lnTo>
                  <a:pt x="18288000" y="3384351"/>
                </a:lnTo>
                <a:lnTo>
                  <a:pt x="0" y="3384351"/>
                </a:lnTo>
                <a:lnTo>
                  <a:pt x="0" y="0"/>
                </a:lnTo>
                <a:close/>
              </a:path>
            </a:pathLst>
          </a:custGeom>
          <a:blipFill>
            <a:blip r:embed="rId4"/>
            <a:stretch>
              <a:fillRect l="-44" r="-44"/>
            </a:stretch>
          </a:blipFill>
        </p:spPr>
      </p:sp>
      <p:grpSp>
        <p:nvGrpSpPr>
          <p:cNvPr id="6" name="Group 6"/>
          <p:cNvGrpSpPr/>
          <p:nvPr/>
        </p:nvGrpSpPr>
        <p:grpSpPr>
          <a:xfrm>
            <a:off x="947589" y="4128790"/>
            <a:ext cx="9954666" cy="846088"/>
            <a:chOff x="0" y="0"/>
            <a:chExt cx="13272888" cy="1128117"/>
          </a:xfrm>
        </p:grpSpPr>
        <p:sp>
          <p:nvSpPr>
            <p:cNvPr id="7" name="Freeform 7"/>
            <p:cNvSpPr/>
            <p:nvPr/>
          </p:nvSpPr>
          <p:spPr>
            <a:xfrm>
              <a:off x="0" y="0"/>
              <a:ext cx="13272889" cy="1128117"/>
            </a:xfrm>
            <a:custGeom>
              <a:avLst/>
              <a:gdLst/>
              <a:ahLst/>
              <a:cxnLst/>
              <a:rect l="l" t="t" r="r" b="b"/>
              <a:pathLst>
                <a:path w="13272889" h="1128117">
                  <a:moveTo>
                    <a:pt x="0" y="0"/>
                  </a:moveTo>
                  <a:lnTo>
                    <a:pt x="13272889" y="0"/>
                  </a:lnTo>
                  <a:lnTo>
                    <a:pt x="13272889" y="1128117"/>
                  </a:lnTo>
                  <a:lnTo>
                    <a:pt x="0" y="1128117"/>
                  </a:lnTo>
                  <a:close/>
                </a:path>
              </a:pathLst>
            </a:custGeom>
            <a:solidFill>
              <a:srgbClr val="000000">
                <a:alpha val="0"/>
              </a:srgbClr>
            </a:solidFill>
          </p:spPr>
        </p:sp>
        <p:sp>
          <p:nvSpPr>
            <p:cNvPr id="8" name="TextBox 8"/>
            <p:cNvSpPr txBox="1"/>
            <p:nvPr/>
          </p:nvSpPr>
          <p:spPr>
            <a:xfrm>
              <a:off x="0" y="-28575"/>
              <a:ext cx="13272888" cy="1156692"/>
            </a:xfrm>
            <a:prstGeom prst="rect">
              <a:avLst/>
            </a:prstGeom>
          </p:spPr>
          <p:txBody>
            <a:bodyPr lIns="0" tIns="0" rIns="0" bIns="0" rtlCol="0" anchor="t"/>
            <a:lstStyle/>
            <a:p>
              <a:pPr algn="l">
                <a:lnSpc>
                  <a:spcPts val="6625"/>
                </a:lnSpc>
              </a:pPr>
              <a:r>
                <a:rPr lang="en-US" sz="5312">
                  <a:solidFill>
                    <a:srgbClr val="F2F0F4"/>
                  </a:solidFill>
                  <a:latin typeface="Montserrat"/>
                  <a:ea typeface="Montserrat"/>
                  <a:cs typeface="Montserrat"/>
                  <a:sym typeface="Montserrat"/>
                </a:rPr>
                <a:t>Conclusion and Future Scope</a:t>
              </a:r>
            </a:p>
          </p:txBody>
        </p:sp>
      </p:grpSp>
      <p:grpSp>
        <p:nvGrpSpPr>
          <p:cNvPr id="9" name="Group 9"/>
          <p:cNvGrpSpPr/>
          <p:nvPr/>
        </p:nvGrpSpPr>
        <p:grpSpPr>
          <a:xfrm>
            <a:off x="942826" y="6188274"/>
            <a:ext cx="5203031" cy="280244"/>
            <a:chOff x="0" y="0"/>
            <a:chExt cx="6937375" cy="373658"/>
          </a:xfrm>
        </p:grpSpPr>
        <p:sp>
          <p:nvSpPr>
            <p:cNvPr id="10" name="Freeform 10"/>
            <p:cNvSpPr/>
            <p:nvPr/>
          </p:nvSpPr>
          <p:spPr>
            <a:xfrm>
              <a:off x="6350" y="6350"/>
              <a:ext cx="6924675" cy="360934"/>
            </a:xfrm>
            <a:custGeom>
              <a:avLst/>
              <a:gdLst/>
              <a:ahLst/>
              <a:cxnLst/>
              <a:rect l="l" t="t" r="r" b="b"/>
              <a:pathLst>
                <a:path w="6924675" h="360934">
                  <a:moveTo>
                    <a:pt x="0" y="151638"/>
                  </a:moveTo>
                  <a:cubicBezTo>
                    <a:pt x="0" y="67945"/>
                    <a:pt x="70104" y="0"/>
                    <a:pt x="156718" y="0"/>
                  </a:cubicBezTo>
                  <a:lnTo>
                    <a:pt x="6767957" y="0"/>
                  </a:lnTo>
                  <a:cubicBezTo>
                    <a:pt x="6854444" y="0"/>
                    <a:pt x="6924675" y="67945"/>
                    <a:pt x="6924675" y="151638"/>
                  </a:cubicBezTo>
                  <a:lnTo>
                    <a:pt x="6924675" y="209296"/>
                  </a:lnTo>
                  <a:cubicBezTo>
                    <a:pt x="6924675" y="292989"/>
                    <a:pt x="6854571" y="360934"/>
                    <a:pt x="6767957" y="360934"/>
                  </a:cubicBezTo>
                  <a:lnTo>
                    <a:pt x="156718" y="360934"/>
                  </a:lnTo>
                  <a:cubicBezTo>
                    <a:pt x="70104" y="360934"/>
                    <a:pt x="0" y="293116"/>
                    <a:pt x="0" y="209296"/>
                  </a:cubicBezTo>
                  <a:close/>
                </a:path>
              </a:pathLst>
            </a:custGeom>
            <a:solidFill>
              <a:srgbClr val="31136C"/>
            </a:solidFill>
          </p:spPr>
        </p:sp>
        <p:sp>
          <p:nvSpPr>
            <p:cNvPr id="11" name="Freeform 11"/>
            <p:cNvSpPr/>
            <p:nvPr/>
          </p:nvSpPr>
          <p:spPr>
            <a:xfrm>
              <a:off x="0" y="0"/>
              <a:ext cx="6937375" cy="373634"/>
            </a:xfrm>
            <a:custGeom>
              <a:avLst/>
              <a:gdLst/>
              <a:ahLst/>
              <a:cxnLst/>
              <a:rect l="l" t="t" r="r" b="b"/>
              <a:pathLst>
                <a:path w="6937375" h="373634">
                  <a:moveTo>
                    <a:pt x="0" y="157988"/>
                  </a:moveTo>
                  <a:cubicBezTo>
                    <a:pt x="0" y="70485"/>
                    <a:pt x="73152" y="0"/>
                    <a:pt x="163068" y="0"/>
                  </a:cubicBezTo>
                  <a:lnTo>
                    <a:pt x="6774307" y="0"/>
                  </a:lnTo>
                  <a:lnTo>
                    <a:pt x="6774307" y="6350"/>
                  </a:lnTo>
                  <a:lnTo>
                    <a:pt x="6774307" y="0"/>
                  </a:lnTo>
                  <a:cubicBezTo>
                    <a:pt x="6864096" y="0"/>
                    <a:pt x="6937375" y="70485"/>
                    <a:pt x="6937375" y="157988"/>
                  </a:cubicBezTo>
                  <a:lnTo>
                    <a:pt x="6931025" y="157988"/>
                  </a:lnTo>
                  <a:lnTo>
                    <a:pt x="6937375" y="157988"/>
                  </a:lnTo>
                  <a:lnTo>
                    <a:pt x="6937375" y="215646"/>
                  </a:lnTo>
                  <a:lnTo>
                    <a:pt x="6931025" y="215646"/>
                  </a:lnTo>
                  <a:lnTo>
                    <a:pt x="6937375" y="215646"/>
                  </a:lnTo>
                  <a:cubicBezTo>
                    <a:pt x="6937375" y="303022"/>
                    <a:pt x="6864223" y="373634"/>
                    <a:pt x="6774307" y="373634"/>
                  </a:cubicBezTo>
                  <a:lnTo>
                    <a:pt x="6774307" y="367284"/>
                  </a:lnTo>
                  <a:lnTo>
                    <a:pt x="6774307" y="373634"/>
                  </a:lnTo>
                  <a:lnTo>
                    <a:pt x="163068" y="373634"/>
                  </a:lnTo>
                  <a:lnTo>
                    <a:pt x="163068" y="367284"/>
                  </a:lnTo>
                  <a:lnTo>
                    <a:pt x="163068" y="373634"/>
                  </a:lnTo>
                  <a:cubicBezTo>
                    <a:pt x="73152" y="373634"/>
                    <a:pt x="0" y="303149"/>
                    <a:pt x="0" y="215646"/>
                  </a:cubicBezTo>
                  <a:lnTo>
                    <a:pt x="0" y="157988"/>
                  </a:lnTo>
                  <a:lnTo>
                    <a:pt x="6350" y="157988"/>
                  </a:lnTo>
                  <a:lnTo>
                    <a:pt x="0" y="157988"/>
                  </a:lnTo>
                  <a:moveTo>
                    <a:pt x="12700" y="157988"/>
                  </a:moveTo>
                  <a:lnTo>
                    <a:pt x="12700" y="215646"/>
                  </a:lnTo>
                  <a:lnTo>
                    <a:pt x="6350" y="215646"/>
                  </a:lnTo>
                  <a:lnTo>
                    <a:pt x="12700" y="215646"/>
                  </a:lnTo>
                  <a:cubicBezTo>
                    <a:pt x="12700" y="295656"/>
                    <a:pt x="79756" y="360934"/>
                    <a:pt x="163068" y="360934"/>
                  </a:cubicBezTo>
                  <a:lnTo>
                    <a:pt x="6774307" y="360934"/>
                  </a:lnTo>
                  <a:cubicBezTo>
                    <a:pt x="6857492" y="360934"/>
                    <a:pt x="6924675" y="295656"/>
                    <a:pt x="6924675" y="215646"/>
                  </a:cubicBezTo>
                  <a:lnTo>
                    <a:pt x="6924675" y="157988"/>
                  </a:lnTo>
                  <a:cubicBezTo>
                    <a:pt x="6924675" y="77978"/>
                    <a:pt x="6857619" y="12700"/>
                    <a:pt x="6774307" y="12700"/>
                  </a:cubicBezTo>
                  <a:lnTo>
                    <a:pt x="163068" y="12700"/>
                  </a:lnTo>
                  <a:lnTo>
                    <a:pt x="163068" y="6350"/>
                  </a:lnTo>
                  <a:lnTo>
                    <a:pt x="163068" y="12700"/>
                  </a:lnTo>
                  <a:cubicBezTo>
                    <a:pt x="79756" y="12700"/>
                    <a:pt x="12700" y="77978"/>
                    <a:pt x="12700" y="157988"/>
                  </a:cubicBezTo>
                  <a:close/>
                </a:path>
              </a:pathLst>
            </a:custGeom>
            <a:solidFill>
              <a:srgbClr val="4A2C85"/>
            </a:solidFill>
          </p:spPr>
        </p:sp>
      </p:grpSp>
      <p:grpSp>
        <p:nvGrpSpPr>
          <p:cNvPr id="12" name="Group 12"/>
          <p:cNvGrpSpPr/>
          <p:nvPr/>
        </p:nvGrpSpPr>
        <p:grpSpPr>
          <a:xfrm>
            <a:off x="947589" y="6869757"/>
            <a:ext cx="4384625" cy="422970"/>
            <a:chOff x="0" y="0"/>
            <a:chExt cx="5846167" cy="563960"/>
          </a:xfrm>
        </p:grpSpPr>
        <p:sp>
          <p:nvSpPr>
            <p:cNvPr id="13" name="Freeform 13"/>
            <p:cNvSpPr/>
            <p:nvPr/>
          </p:nvSpPr>
          <p:spPr>
            <a:xfrm>
              <a:off x="0" y="0"/>
              <a:ext cx="5846167" cy="563960"/>
            </a:xfrm>
            <a:custGeom>
              <a:avLst/>
              <a:gdLst/>
              <a:ahLst/>
              <a:cxnLst/>
              <a:rect l="l" t="t" r="r" b="b"/>
              <a:pathLst>
                <a:path w="5846167" h="563960">
                  <a:moveTo>
                    <a:pt x="0" y="0"/>
                  </a:moveTo>
                  <a:lnTo>
                    <a:pt x="5846167" y="0"/>
                  </a:lnTo>
                  <a:lnTo>
                    <a:pt x="5846167" y="563960"/>
                  </a:lnTo>
                  <a:lnTo>
                    <a:pt x="0" y="563960"/>
                  </a:lnTo>
                  <a:close/>
                </a:path>
              </a:pathLst>
            </a:custGeom>
            <a:solidFill>
              <a:srgbClr val="000000">
                <a:alpha val="0"/>
              </a:srgbClr>
            </a:solidFill>
          </p:spPr>
        </p:sp>
        <p:sp>
          <p:nvSpPr>
            <p:cNvPr id="14" name="TextBox 14"/>
            <p:cNvSpPr txBox="1"/>
            <p:nvPr/>
          </p:nvSpPr>
          <p:spPr>
            <a:xfrm>
              <a:off x="0" y="-19050"/>
              <a:ext cx="5846167" cy="583010"/>
            </a:xfrm>
            <a:prstGeom prst="rect">
              <a:avLst/>
            </a:prstGeom>
          </p:spPr>
          <p:txBody>
            <a:bodyPr lIns="0" tIns="0" rIns="0" bIns="0" rtlCol="0" anchor="t"/>
            <a:lstStyle/>
            <a:p>
              <a:pPr algn="l">
                <a:lnSpc>
                  <a:spcPts val="3312"/>
                </a:lnSpc>
              </a:pPr>
              <a:r>
                <a:rPr lang="en-US" sz="2625">
                  <a:solidFill>
                    <a:srgbClr val="DCD7E5"/>
                  </a:solidFill>
                  <a:latin typeface="Montserrat"/>
                  <a:ea typeface="Montserrat"/>
                  <a:cs typeface="Montserrat"/>
                  <a:sym typeface="Montserrat"/>
                </a:rPr>
                <a:t>Summary of Li-Fi Benefits</a:t>
              </a:r>
            </a:p>
          </p:txBody>
        </p:sp>
      </p:grpSp>
      <p:grpSp>
        <p:nvGrpSpPr>
          <p:cNvPr id="15" name="Group 15"/>
          <p:cNvGrpSpPr/>
          <p:nvPr/>
        </p:nvGrpSpPr>
        <p:grpSpPr>
          <a:xfrm>
            <a:off x="947589" y="7455099"/>
            <a:ext cx="5193506" cy="866180"/>
            <a:chOff x="0" y="0"/>
            <a:chExt cx="6924675" cy="1154907"/>
          </a:xfrm>
        </p:grpSpPr>
        <p:sp>
          <p:nvSpPr>
            <p:cNvPr id="16" name="Freeform 16"/>
            <p:cNvSpPr/>
            <p:nvPr/>
          </p:nvSpPr>
          <p:spPr>
            <a:xfrm>
              <a:off x="0" y="0"/>
              <a:ext cx="6924675" cy="1154907"/>
            </a:xfrm>
            <a:custGeom>
              <a:avLst/>
              <a:gdLst/>
              <a:ahLst/>
              <a:cxnLst/>
              <a:rect l="l" t="t" r="r" b="b"/>
              <a:pathLst>
                <a:path w="6924675" h="1154907">
                  <a:moveTo>
                    <a:pt x="0" y="0"/>
                  </a:moveTo>
                  <a:lnTo>
                    <a:pt x="6924675" y="0"/>
                  </a:lnTo>
                  <a:lnTo>
                    <a:pt x="6924675" y="1154907"/>
                  </a:lnTo>
                  <a:lnTo>
                    <a:pt x="0" y="1154907"/>
                  </a:lnTo>
                  <a:close/>
                </a:path>
              </a:pathLst>
            </a:custGeom>
            <a:solidFill>
              <a:srgbClr val="000000">
                <a:alpha val="0"/>
              </a:srgbClr>
            </a:solidFill>
          </p:spPr>
        </p:sp>
        <p:sp>
          <p:nvSpPr>
            <p:cNvPr id="17" name="TextBox 17"/>
            <p:cNvSpPr txBox="1"/>
            <p:nvPr/>
          </p:nvSpPr>
          <p:spPr>
            <a:xfrm>
              <a:off x="0" y="-76200"/>
              <a:ext cx="6924675" cy="1231107"/>
            </a:xfrm>
            <a:prstGeom prst="rect">
              <a:avLst/>
            </a:prstGeom>
          </p:spPr>
          <p:txBody>
            <a:bodyPr lIns="0" tIns="0" rIns="0" bIns="0" rtlCol="0" anchor="t"/>
            <a:lstStyle/>
            <a:p>
              <a:pPr algn="l">
                <a:lnSpc>
                  <a:spcPts val="3374"/>
                </a:lnSpc>
              </a:pPr>
              <a:r>
                <a:rPr lang="en-US" sz="2125">
                  <a:solidFill>
                    <a:srgbClr val="DCD7E5"/>
                  </a:solidFill>
                  <a:latin typeface="Heebo Light"/>
                  <a:ea typeface="Heebo Light"/>
                  <a:cs typeface="Heebo Light"/>
                  <a:sym typeface="Heebo Light"/>
                </a:rPr>
                <a:t>Enhanced security, reduced interference, high bandwidth potential.</a:t>
              </a:r>
            </a:p>
          </p:txBody>
        </p:sp>
      </p:grpSp>
      <p:grpSp>
        <p:nvGrpSpPr>
          <p:cNvPr id="18" name="Group 18"/>
          <p:cNvGrpSpPr/>
          <p:nvPr/>
        </p:nvGrpSpPr>
        <p:grpSpPr>
          <a:xfrm>
            <a:off x="6542335" y="5782121"/>
            <a:ext cx="5203180" cy="280244"/>
            <a:chOff x="0" y="0"/>
            <a:chExt cx="6937573" cy="373658"/>
          </a:xfrm>
        </p:grpSpPr>
        <p:sp>
          <p:nvSpPr>
            <p:cNvPr id="19" name="Freeform 19"/>
            <p:cNvSpPr/>
            <p:nvPr/>
          </p:nvSpPr>
          <p:spPr>
            <a:xfrm>
              <a:off x="6350" y="6350"/>
              <a:ext cx="6924929" cy="360934"/>
            </a:xfrm>
            <a:custGeom>
              <a:avLst/>
              <a:gdLst/>
              <a:ahLst/>
              <a:cxnLst/>
              <a:rect l="l" t="t" r="r" b="b"/>
              <a:pathLst>
                <a:path w="6924929" h="360934">
                  <a:moveTo>
                    <a:pt x="0" y="151638"/>
                  </a:moveTo>
                  <a:cubicBezTo>
                    <a:pt x="0" y="67945"/>
                    <a:pt x="70104" y="0"/>
                    <a:pt x="156718" y="0"/>
                  </a:cubicBezTo>
                  <a:lnTo>
                    <a:pt x="6768211" y="0"/>
                  </a:lnTo>
                  <a:cubicBezTo>
                    <a:pt x="6854698" y="0"/>
                    <a:pt x="6924929" y="67945"/>
                    <a:pt x="6924929" y="151638"/>
                  </a:cubicBezTo>
                  <a:lnTo>
                    <a:pt x="6924929" y="209296"/>
                  </a:lnTo>
                  <a:cubicBezTo>
                    <a:pt x="6924929" y="292989"/>
                    <a:pt x="6854825" y="360934"/>
                    <a:pt x="6768211" y="360934"/>
                  </a:cubicBezTo>
                  <a:lnTo>
                    <a:pt x="156718" y="360934"/>
                  </a:lnTo>
                  <a:cubicBezTo>
                    <a:pt x="70104" y="360934"/>
                    <a:pt x="0" y="293116"/>
                    <a:pt x="0" y="209296"/>
                  </a:cubicBezTo>
                  <a:close/>
                </a:path>
              </a:pathLst>
            </a:custGeom>
            <a:solidFill>
              <a:srgbClr val="31136C"/>
            </a:solidFill>
          </p:spPr>
        </p:sp>
        <p:sp>
          <p:nvSpPr>
            <p:cNvPr id="20" name="Freeform 20"/>
            <p:cNvSpPr/>
            <p:nvPr/>
          </p:nvSpPr>
          <p:spPr>
            <a:xfrm>
              <a:off x="0" y="0"/>
              <a:ext cx="6937629" cy="373634"/>
            </a:xfrm>
            <a:custGeom>
              <a:avLst/>
              <a:gdLst/>
              <a:ahLst/>
              <a:cxnLst/>
              <a:rect l="l" t="t" r="r" b="b"/>
              <a:pathLst>
                <a:path w="6937629" h="373634">
                  <a:moveTo>
                    <a:pt x="0" y="157988"/>
                  </a:moveTo>
                  <a:cubicBezTo>
                    <a:pt x="0" y="70485"/>
                    <a:pt x="73152" y="0"/>
                    <a:pt x="163068" y="0"/>
                  </a:cubicBezTo>
                  <a:lnTo>
                    <a:pt x="6774561" y="0"/>
                  </a:lnTo>
                  <a:lnTo>
                    <a:pt x="6774561" y="6350"/>
                  </a:lnTo>
                  <a:lnTo>
                    <a:pt x="6774561" y="0"/>
                  </a:lnTo>
                  <a:cubicBezTo>
                    <a:pt x="6864350" y="0"/>
                    <a:pt x="6937629" y="70485"/>
                    <a:pt x="6937629" y="157988"/>
                  </a:cubicBezTo>
                  <a:lnTo>
                    <a:pt x="6931279" y="157988"/>
                  </a:lnTo>
                  <a:lnTo>
                    <a:pt x="6937629" y="157988"/>
                  </a:lnTo>
                  <a:lnTo>
                    <a:pt x="6937629" y="215646"/>
                  </a:lnTo>
                  <a:lnTo>
                    <a:pt x="6931279" y="215646"/>
                  </a:lnTo>
                  <a:lnTo>
                    <a:pt x="6937629" y="215646"/>
                  </a:lnTo>
                  <a:cubicBezTo>
                    <a:pt x="6937629" y="303022"/>
                    <a:pt x="6864477" y="373634"/>
                    <a:pt x="6774561" y="373634"/>
                  </a:cubicBezTo>
                  <a:lnTo>
                    <a:pt x="6774561" y="367284"/>
                  </a:lnTo>
                  <a:lnTo>
                    <a:pt x="6774561" y="373634"/>
                  </a:lnTo>
                  <a:lnTo>
                    <a:pt x="163068" y="373634"/>
                  </a:lnTo>
                  <a:lnTo>
                    <a:pt x="163068" y="367284"/>
                  </a:lnTo>
                  <a:lnTo>
                    <a:pt x="163068" y="373634"/>
                  </a:lnTo>
                  <a:cubicBezTo>
                    <a:pt x="73152" y="373634"/>
                    <a:pt x="0" y="303149"/>
                    <a:pt x="0" y="215646"/>
                  </a:cubicBezTo>
                  <a:lnTo>
                    <a:pt x="0" y="157988"/>
                  </a:lnTo>
                  <a:lnTo>
                    <a:pt x="6350" y="157988"/>
                  </a:lnTo>
                  <a:lnTo>
                    <a:pt x="0" y="157988"/>
                  </a:lnTo>
                  <a:moveTo>
                    <a:pt x="12700" y="157988"/>
                  </a:moveTo>
                  <a:lnTo>
                    <a:pt x="12700" y="215646"/>
                  </a:lnTo>
                  <a:lnTo>
                    <a:pt x="6350" y="215646"/>
                  </a:lnTo>
                  <a:lnTo>
                    <a:pt x="12700" y="215646"/>
                  </a:lnTo>
                  <a:cubicBezTo>
                    <a:pt x="12700" y="295656"/>
                    <a:pt x="79756" y="360934"/>
                    <a:pt x="163068" y="360934"/>
                  </a:cubicBezTo>
                  <a:lnTo>
                    <a:pt x="6774561" y="360934"/>
                  </a:lnTo>
                  <a:cubicBezTo>
                    <a:pt x="6857746" y="360934"/>
                    <a:pt x="6924929" y="295656"/>
                    <a:pt x="6924929" y="215646"/>
                  </a:cubicBezTo>
                  <a:lnTo>
                    <a:pt x="6924929" y="157988"/>
                  </a:lnTo>
                  <a:cubicBezTo>
                    <a:pt x="6924929" y="77978"/>
                    <a:pt x="6857873" y="12700"/>
                    <a:pt x="6774561" y="12700"/>
                  </a:cubicBezTo>
                  <a:lnTo>
                    <a:pt x="163068" y="12700"/>
                  </a:lnTo>
                  <a:lnTo>
                    <a:pt x="163068" y="6350"/>
                  </a:lnTo>
                  <a:lnTo>
                    <a:pt x="163068" y="12700"/>
                  </a:lnTo>
                  <a:cubicBezTo>
                    <a:pt x="79756" y="12700"/>
                    <a:pt x="12700" y="77978"/>
                    <a:pt x="12700" y="157988"/>
                  </a:cubicBezTo>
                  <a:close/>
                </a:path>
              </a:pathLst>
            </a:custGeom>
            <a:solidFill>
              <a:srgbClr val="4A2C85"/>
            </a:solidFill>
          </p:spPr>
        </p:sp>
      </p:grpSp>
      <p:grpSp>
        <p:nvGrpSpPr>
          <p:cNvPr id="21" name="Group 21"/>
          <p:cNvGrpSpPr/>
          <p:nvPr/>
        </p:nvGrpSpPr>
        <p:grpSpPr>
          <a:xfrm>
            <a:off x="6547097" y="6463605"/>
            <a:ext cx="3729632" cy="422970"/>
            <a:chOff x="0" y="0"/>
            <a:chExt cx="4972843" cy="563960"/>
          </a:xfrm>
        </p:grpSpPr>
        <p:sp>
          <p:nvSpPr>
            <p:cNvPr id="22" name="Freeform 22"/>
            <p:cNvSpPr/>
            <p:nvPr/>
          </p:nvSpPr>
          <p:spPr>
            <a:xfrm>
              <a:off x="0" y="0"/>
              <a:ext cx="4972843" cy="563960"/>
            </a:xfrm>
            <a:custGeom>
              <a:avLst/>
              <a:gdLst/>
              <a:ahLst/>
              <a:cxnLst/>
              <a:rect l="l" t="t" r="r" b="b"/>
              <a:pathLst>
                <a:path w="4972843" h="563960">
                  <a:moveTo>
                    <a:pt x="0" y="0"/>
                  </a:moveTo>
                  <a:lnTo>
                    <a:pt x="4972843" y="0"/>
                  </a:lnTo>
                  <a:lnTo>
                    <a:pt x="4972843" y="563960"/>
                  </a:lnTo>
                  <a:lnTo>
                    <a:pt x="0" y="563960"/>
                  </a:lnTo>
                  <a:close/>
                </a:path>
              </a:pathLst>
            </a:custGeom>
            <a:solidFill>
              <a:srgbClr val="000000">
                <a:alpha val="0"/>
              </a:srgbClr>
            </a:solidFill>
          </p:spPr>
        </p:sp>
        <p:sp>
          <p:nvSpPr>
            <p:cNvPr id="23" name="TextBox 23"/>
            <p:cNvSpPr txBox="1"/>
            <p:nvPr/>
          </p:nvSpPr>
          <p:spPr>
            <a:xfrm>
              <a:off x="0" y="-19050"/>
              <a:ext cx="4972843" cy="583010"/>
            </a:xfrm>
            <a:prstGeom prst="rect">
              <a:avLst/>
            </a:prstGeom>
          </p:spPr>
          <p:txBody>
            <a:bodyPr lIns="0" tIns="0" rIns="0" bIns="0" rtlCol="0" anchor="t"/>
            <a:lstStyle/>
            <a:p>
              <a:pPr algn="l">
                <a:lnSpc>
                  <a:spcPts val="3312"/>
                </a:lnSpc>
              </a:pPr>
              <a:r>
                <a:rPr lang="en-US" sz="2625">
                  <a:solidFill>
                    <a:srgbClr val="DCD7E5"/>
                  </a:solidFill>
                  <a:latin typeface="Montserrat"/>
                  <a:ea typeface="Montserrat"/>
                  <a:cs typeface="Montserrat"/>
                  <a:sym typeface="Montserrat"/>
                </a:rPr>
                <a:t>Potential Applications</a:t>
              </a:r>
            </a:p>
          </p:txBody>
        </p:sp>
      </p:grpSp>
      <p:grpSp>
        <p:nvGrpSpPr>
          <p:cNvPr id="24" name="Group 24"/>
          <p:cNvGrpSpPr/>
          <p:nvPr/>
        </p:nvGrpSpPr>
        <p:grpSpPr>
          <a:xfrm>
            <a:off x="6547097" y="7048946"/>
            <a:ext cx="5193655" cy="1299270"/>
            <a:chOff x="0" y="0"/>
            <a:chExt cx="6924873" cy="1732360"/>
          </a:xfrm>
        </p:grpSpPr>
        <p:sp>
          <p:nvSpPr>
            <p:cNvPr id="25" name="Freeform 25"/>
            <p:cNvSpPr/>
            <p:nvPr/>
          </p:nvSpPr>
          <p:spPr>
            <a:xfrm>
              <a:off x="0" y="0"/>
              <a:ext cx="6924873" cy="1732360"/>
            </a:xfrm>
            <a:custGeom>
              <a:avLst/>
              <a:gdLst/>
              <a:ahLst/>
              <a:cxnLst/>
              <a:rect l="l" t="t" r="r" b="b"/>
              <a:pathLst>
                <a:path w="6924873" h="1732360">
                  <a:moveTo>
                    <a:pt x="0" y="0"/>
                  </a:moveTo>
                  <a:lnTo>
                    <a:pt x="6924873" y="0"/>
                  </a:lnTo>
                  <a:lnTo>
                    <a:pt x="6924873" y="1732360"/>
                  </a:lnTo>
                  <a:lnTo>
                    <a:pt x="0" y="1732360"/>
                  </a:lnTo>
                  <a:close/>
                </a:path>
              </a:pathLst>
            </a:custGeom>
            <a:solidFill>
              <a:srgbClr val="000000">
                <a:alpha val="0"/>
              </a:srgbClr>
            </a:solidFill>
          </p:spPr>
        </p:sp>
        <p:sp>
          <p:nvSpPr>
            <p:cNvPr id="26" name="TextBox 26"/>
            <p:cNvSpPr txBox="1"/>
            <p:nvPr/>
          </p:nvSpPr>
          <p:spPr>
            <a:xfrm>
              <a:off x="0" y="-76200"/>
              <a:ext cx="6924873" cy="1808560"/>
            </a:xfrm>
            <a:prstGeom prst="rect">
              <a:avLst/>
            </a:prstGeom>
          </p:spPr>
          <p:txBody>
            <a:bodyPr lIns="0" tIns="0" rIns="0" bIns="0" rtlCol="0" anchor="t"/>
            <a:lstStyle/>
            <a:p>
              <a:pPr algn="l">
                <a:lnSpc>
                  <a:spcPts val="3374"/>
                </a:lnSpc>
              </a:pPr>
              <a:r>
                <a:rPr lang="en-US" sz="2125">
                  <a:solidFill>
                    <a:srgbClr val="DCD7E5"/>
                  </a:solidFill>
                  <a:latin typeface="Heebo Light"/>
                  <a:ea typeface="Heebo Light"/>
                  <a:cs typeface="Heebo Light"/>
                  <a:sym typeface="Heebo Light"/>
                </a:rPr>
                <a:t>Secure communication in sensitive environments, underwater data transmission, smart lighting systems.</a:t>
              </a:r>
            </a:p>
          </p:txBody>
        </p:sp>
      </p:grpSp>
      <p:grpSp>
        <p:nvGrpSpPr>
          <p:cNvPr id="27" name="Group 27"/>
          <p:cNvGrpSpPr/>
          <p:nvPr/>
        </p:nvGrpSpPr>
        <p:grpSpPr>
          <a:xfrm>
            <a:off x="12141994" y="5376119"/>
            <a:ext cx="5203180" cy="280244"/>
            <a:chOff x="0" y="0"/>
            <a:chExt cx="6937573" cy="373658"/>
          </a:xfrm>
        </p:grpSpPr>
        <p:sp>
          <p:nvSpPr>
            <p:cNvPr id="28" name="Freeform 28"/>
            <p:cNvSpPr/>
            <p:nvPr/>
          </p:nvSpPr>
          <p:spPr>
            <a:xfrm>
              <a:off x="6350" y="6350"/>
              <a:ext cx="6924929" cy="360934"/>
            </a:xfrm>
            <a:custGeom>
              <a:avLst/>
              <a:gdLst/>
              <a:ahLst/>
              <a:cxnLst/>
              <a:rect l="l" t="t" r="r" b="b"/>
              <a:pathLst>
                <a:path w="6924929" h="360934">
                  <a:moveTo>
                    <a:pt x="0" y="151638"/>
                  </a:moveTo>
                  <a:cubicBezTo>
                    <a:pt x="0" y="67945"/>
                    <a:pt x="70104" y="0"/>
                    <a:pt x="156718" y="0"/>
                  </a:cubicBezTo>
                  <a:lnTo>
                    <a:pt x="6768211" y="0"/>
                  </a:lnTo>
                  <a:cubicBezTo>
                    <a:pt x="6854698" y="0"/>
                    <a:pt x="6924929" y="67945"/>
                    <a:pt x="6924929" y="151638"/>
                  </a:cubicBezTo>
                  <a:lnTo>
                    <a:pt x="6924929" y="209296"/>
                  </a:lnTo>
                  <a:cubicBezTo>
                    <a:pt x="6924929" y="292989"/>
                    <a:pt x="6854825" y="360934"/>
                    <a:pt x="6768211" y="360934"/>
                  </a:cubicBezTo>
                  <a:lnTo>
                    <a:pt x="156718" y="360934"/>
                  </a:lnTo>
                  <a:cubicBezTo>
                    <a:pt x="70104" y="360934"/>
                    <a:pt x="0" y="293116"/>
                    <a:pt x="0" y="209296"/>
                  </a:cubicBezTo>
                  <a:close/>
                </a:path>
              </a:pathLst>
            </a:custGeom>
            <a:solidFill>
              <a:srgbClr val="31136C"/>
            </a:solidFill>
          </p:spPr>
        </p:sp>
        <p:sp>
          <p:nvSpPr>
            <p:cNvPr id="29" name="Freeform 29"/>
            <p:cNvSpPr/>
            <p:nvPr/>
          </p:nvSpPr>
          <p:spPr>
            <a:xfrm>
              <a:off x="0" y="0"/>
              <a:ext cx="6937629" cy="373634"/>
            </a:xfrm>
            <a:custGeom>
              <a:avLst/>
              <a:gdLst/>
              <a:ahLst/>
              <a:cxnLst/>
              <a:rect l="l" t="t" r="r" b="b"/>
              <a:pathLst>
                <a:path w="6937629" h="373634">
                  <a:moveTo>
                    <a:pt x="0" y="157988"/>
                  </a:moveTo>
                  <a:cubicBezTo>
                    <a:pt x="0" y="70485"/>
                    <a:pt x="73152" y="0"/>
                    <a:pt x="163068" y="0"/>
                  </a:cubicBezTo>
                  <a:lnTo>
                    <a:pt x="6774561" y="0"/>
                  </a:lnTo>
                  <a:lnTo>
                    <a:pt x="6774561" y="6350"/>
                  </a:lnTo>
                  <a:lnTo>
                    <a:pt x="6774561" y="0"/>
                  </a:lnTo>
                  <a:cubicBezTo>
                    <a:pt x="6864350" y="0"/>
                    <a:pt x="6937629" y="70485"/>
                    <a:pt x="6937629" y="157988"/>
                  </a:cubicBezTo>
                  <a:lnTo>
                    <a:pt x="6931279" y="157988"/>
                  </a:lnTo>
                  <a:lnTo>
                    <a:pt x="6937629" y="157988"/>
                  </a:lnTo>
                  <a:lnTo>
                    <a:pt x="6937629" y="215646"/>
                  </a:lnTo>
                  <a:lnTo>
                    <a:pt x="6931279" y="215646"/>
                  </a:lnTo>
                  <a:lnTo>
                    <a:pt x="6937629" y="215646"/>
                  </a:lnTo>
                  <a:cubicBezTo>
                    <a:pt x="6937629" y="303022"/>
                    <a:pt x="6864477" y="373634"/>
                    <a:pt x="6774561" y="373634"/>
                  </a:cubicBezTo>
                  <a:lnTo>
                    <a:pt x="6774561" y="367284"/>
                  </a:lnTo>
                  <a:lnTo>
                    <a:pt x="6774561" y="373634"/>
                  </a:lnTo>
                  <a:lnTo>
                    <a:pt x="163068" y="373634"/>
                  </a:lnTo>
                  <a:lnTo>
                    <a:pt x="163068" y="367284"/>
                  </a:lnTo>
                  <a:lnTo>
                    <a:pt x="163068" y="373634"/>
                  </a:lnTo>
                  <a:cubicBezTo>
                    <a:pt x="73152" y="373634"/>
                    <a:pt x="0" y="303149"/>
                    <a:pt x="0" y="215646"/>
                  </a:cubicBezTo>
                  <a:lnTo>
                    <a:pt x="0" y="157988"/>
                  </a:lnTo>
                  <a:lnTo>
                    <a:pt x="6350" y="157988"/>
                  </a:lnTo>
                  <a:lnTo>
                    <a:pt x="0" y="157988"/>
                  </a:lnTo>
                  <a:moveTo>
                    <a:pt x="12700" y="157988"/>
                  </a:moveTo>
                  <a:lnTo>
                    <a:pt x="12700" y="215646"/>
                  </a:lnTo>
                  <a:lnTo>
                    <a:pt x="6350" y="215646"/>
                  </a:lnTo>
                  <a:lnTo>
                    <a:pt x="12700" y="215646"/>
                  </a:lnTo>
                  <a:cubicBezTo>
                    <a:pt x="12700" y="295656"/>
                    <a:pt x="79756" y="360934"/>
                    <a:pt x="163068" y="360934"/>
                  </a:cubicBezTo>
                  <a:lnTo>
                    <a:pt x="6774561" y="360934"/>
                  </a:lnTo>
                  <a:cubicBezTo>
                    <a:pt x="6857746" y="360934"/>
                    <a:pt x="6924929" y="295656"/>
                    <a:pt x="6924929" y="215646"/>
                  </a:cubicBezTo>
                  <a:lnTo>
                    <a:pt x="6924929" y="157988"/>
                  </a:lnTo>
                  <a:cubicBezTo>
                    <a:pt x="6924929" y="77978"/>
                    <a:pt x="6857873" y="12700"/>
                    <a:pt x="6774561" y="12700"/>
                  </a:cubicBezTo>
                  <a:lnTo>
                    <a:pt x="163068" y="12700"/>
                  </a:lnTo>
                  <a:lnTo>
                    <a:pt x="163068" y="6350"/>
                  </a:lnTo>
                  <a:lnTo>
                    <a:pt x="163068" y="12700"/>
                  </a:lnTo>
                  <a:cubicBezTo>
                    <a:pt x="79756" y="12700"/>
                    <a:pt x="12700" y="77978"/>
                    <a:pt x="12700" y="157988"/>
                  </a:cubicBezTo>
                  <a:close/>
                </a:path>
              </a:pathLst>
            </a:custGeom>
            <a:solidFill>
              <a:srgbClr val="4A2C85"/>
            </a:solidFill>
          </p:spPr>
        </p:sp>
      </p:grpSp>
      <p:grpSp>
        <p:nvGrpSpPr>
          <p:cNvPr id="30" name="Group 30"/>
          <p:cNvGrpSpPr/>
          <p:nvPr/>
        </p:nvGrpSpPr>
        <p:grpSpPr>
          <a:xfrm>
            <a:off x="12146756" y="6057602"/>
            <a:ext cx="3822352" cy="422970"/>
            <a:chOff x="0" y="0"/>
            <a:chExt cx="5096470" cy="563960"/>
          </a:xfrm>
        </p:grpSpPr>
        <p:sp>
          <p:nvSpPr>
            <p:cNvPr id="31" name="Freeform 31"/>
            <p:cNvSpPr/>
            <p:nvPr/>
          </p:nvSpPr>
          <p:spPr>
            <a:xfrm>
              <a:off x="0" y="0"/>
              <a:ext cx="5096470" cy="563960"/>
            </a:xfrm>
            <a:custGeom>
              <a:avLst/>
              <a:gdLst/>
              <a:ahLst/>
              <a:cxnLst/>
              <a:rect l="l" t="t" r="r" b="b"/>
              <a:pathLst>
                <a:path w="5096470" h="563960">
                  <a:moveTo>
                    <a:pt x="0" y="0"/>
                  </a:moveTo>
                  <a:lnTo>
                    <a:pt x="5096470" y="0"/>
                  </a:lnTo>
                  <a:lnTo>
                    <a:pt x="5096470" y="563960"/>
                  </a:lnTo>
                  <a:lnTo>
                    <a:pt x="0" y="563960"/>
                  </a:lnTo>
                  <a:close/>
                </a:path>
              </a:pathLst>
            </a:custGeom>
            <a:solidFill>
              <a:srgbClr val="000000">
                <a:alpha val="0"/>
              </a:srgbClr>
            </a:solidFill>
          </p:spPr>
        </p:sp>
        <p:sp>
          <p:nvSpPr>
            <p:cNvPr id="32" name="TextBox 32"/>
            <p:cNvSpPr txBox="1"/>
            <p:nvPr/>
          </p:nvSpPr>
          <p:spPr>
            <a:xfrm>
              <a:off x="0" y="-19050"/>
              <a:ext cx="5096470" cy="583010"/>
            </a:xfrm>
            <a:prstGeom prst="rect">
              <a:avLst/>
            </a:prstGeom>
          </p:spPr>
          <p:txBody>
            <a:bodyPr lIns="0" tIns="0" rIns="0" bIns="0" rtlCol="0" anchor="t"/>
            <a:lstStyle/>
            <a:p>
              <a:pPr algn="l">
                <a:lnSpc>
                  <a:spcPts val="3312"/>
                </a:lnSpc>
              </a:pPr>
              <a:r>
                <a:rPr lang="en-US" sz="2625">
                  <a:solidFill>
                    <a:srgbClr val="DCD7E5"/>
                  </a:solidFill>
                  <a:latin typeface="Montserrat"/>
                  <a:ea typeface="Montserrat"/>
                  <a:cs typeface="Montserrat"/>
                  <a:sym typeface="Montserrat"/>
                </a:rPr>
                <a:t>Future Enhancements</a:t>
              </a:r>
            </a:p>
          </p:txBody>
        </p:sp>
      </p:grpSp>
      <p:grpSp>
        <p:nvGrpSpPr>
          <p:cNvPr id="33" name="Group 33"/>
          <p:cNvGrpSpPr/>
          <p:nvPr/>
        </p:nvGrpSpPr>
        <p:grpSpPr>
          <a:xfrm>
            <a:off x="12146756" y="6642944"/>
            <a:ext cx="5193655" cy="1732360"/>
            <a:chOff x="0" y="0"/>
            <a:chExt cx="6924873" cy="2309813"/>
          </a:xfrm>
        </p:grpSpPr>
        <p:sp>
          <p:nvSpPr>
            <p:cNvPr id="34" name="Freeform 34"/>
            <p:cNvSpPr/>
            <p:nvPr/>
          </p:nvSpPr>
          <p:spPr>
            <a:xfrm>
              <a:off x="0" y="0"/>
              <a:ext cx="6924873" cy="2309813"/>
            </a:xfrm>
            <a:custGeom>
              <a:avLst/>
              <a:gdLst/>
              <a:ahLst/>
              <a:cxnLst/>
              <a:rect l="l" t="t" r="r" b="b"/>
              <a:pathLst>
                <a:path w="6924873" h="2309813">
                  <a:moveTo>
                    <a:pt x="0" y="0"/>
                  </a:moveTo>
                  <a:lnTo>
                    <a:pt x="6924873" y="0"/>
                  </a:lnTo>
                  <a:lnTo>
                    <a:pt x="6924873" y="2309813"/>
                  </a:lnTo>
                  <a:lnTo>
                    <a:pt x="0" y="2309813"/>
                  </a:lnTo>
                  <a:close/>
                </a:path>
              </a:pathLst>
            </a:custGeom>
            <a:solidFill>
              <a:srgbClr val="000000">
                <a:alpha val="0"/>
              </a:srgbClr>
            </a:solidFill>
          </p:spPr>
        </p:sp>
        <p:sp>
          <p:nvSpPr>
            <p:cNvPr id="35" name="TextBox 35"/>
            <p:cNvSpPr txBox="1"/>
            <p:nvPr/>
          </p:nvSpPr>
          <p:spPr>
            <a:xfrm>
              <a:off x="0" y="-76200"/>
              <a:ext cx="6924873" cy="2386013"/>
            </a:xfrm>
            <a:prstGeom prst="rect">
              <a:avLst/>
            </a:prstGeom>
          </p:spPr>
          <p:txBody>
            <a:bodyPr lIns="0" tIns="0" rIns="0" bIns="0" rtlCol="0" anchor="t"/>
            <a:lstStyle/>
            <a:p>
              <a:pPr algn="l">
                <a:lnSpc>
                  <a:spcPts val="3374"/>
                </a:lnSpc>
              </a:pPr>
              <a:r>
                <a:rPr lang="en-US" sz="2125">
                  <a:solidFill>
                    <a:srgbClr val="DCD7E5"/>
                  </a:solidFill>
                  <a:latin typeface="Heebo Light"/>
                  <a:ea typeface="Heebo Light"/>
                  <a:cs typeface="Heebo Light"/>
                  <a:sym typeface="Heebo Light"/>
                </a:rPr>
                <a:t>Implementing error correction codes, exploring higher-speed modulation techniques, developing bidirectional communication.</a:t>
              </a:r>
            </a:p>
          </p:txBody>
        </p:sp>
      </p:grpSp>
      <p:grpSp>
        <p:nvGrpSpPr>
          <p:cNvPr id="36" name="Group 36"/>
          <p:cNvGrpSpPr/>
          <p:nvPr/>
        </p:nvGrpSpPr>
        <p:grpSpPr>
          <a:xfrm>
            <a:off x="947589" y="8679805"/>
            <a:ext cx="16392822" cy="866180"/>
            <a:chOff x="0" y="0"/>
            <a:chExt cx="21857097" cy="1154907"/>
          </a:xfrm>
        </p:grpSpPr>
        <p:sp>
          <p:nvSpPr>
            <p:cNvPr id="37" name="Freeform 37"/>
            <p:cNvSpPr/>
            <p:nvPr/>
          </p:nvSpPr>
          <p:spPr>
            <a:xfrm>
              <a:off x="0" y="0"/>
              <a:ext cx="21857097" cy="1154907"/>
            </a:xfrm>
            <a:custGeom>
              <a:avLst/>
              <a:gdLst/>
              <a:ahLst/>
              <a:cxnLst/>
              <a:rect l="l" t="t" r="r" b="b"/>
              <a:pathLst>
                <a:path w="21857097" h="1154907">
                  <a:moveTo>
                    <a:pt x="0" y="0"/>
                  </a:moveTo>
                  <a:lnTo>
                    <a:pt x="21857097" y="0"/>
                  </a:lnTo>
                  <a:lnTo>
                    <a:pt x="21857097" y="1154907"/>
                  </a:lnTo>
                  <a:lnTo>
                    <a:pt x="0" y="1154907"/>
                  </a:lnTo>
                  <a:close/>
                </a:path>
              </a:pathLst>
            </a:custGeom>
            <a:solidFill>
              <a:srgbClr val="000000">
                <a:alpha val="0"/>
              </a:srgbClr>
            </a:solidFill>
          </p:spPr>
        </p:sp>
        <p:sp>
          <p:nvSpPr>
            <p:cNvPr id="38" name="TextBox 38"/>
            <p:cNvSpPr txBox="1"/>
            <p:nvPr/>
          </p:nvSpPr>
          <p:spPr>
            <a:xfrm>
              <a:off x="0" y="-76200"/>
              <a:ext cx="21857097" cy="1231107"/>
            </a:xfrm>
            <a:prstGeom prst="rect">
              <a:avLst/>
            </a:prstGeom>
          </p:spPr>
          <p:txBody>
            <a:bodyPr lIns="0" tIns="0" rIns="0" bIns="0" rtlCol="0" anchor="t"/>
            <a:lstStyle/>
            <a:p>
              <a:pPr algn="l">
                <a:lnSpc>
                  <a:spcPts val="3374"/>
                </a:lnSpc>
              </a:pPr>
              <a:r>
                <a:rPr lang="en-US" sz="2125">
                  <a:solidFill>
                    <a:srgbClr val="DCD7E5"/>
                  </a:solidFill>
                  <a:latin typeface="Heebo Light"/>
                  <a:ea typeface="Heebo Light"/>
                  <a:cs typeface="Heebo Light"/>
                  <a:sym typeface="Heebo Light"/>
                </a:rPr>
                <a:t>Li-Fi technology holds promise for secure, high-bandwidth communication in various applications. Future enhancements will focus on improving reliability, speed, and functionality.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860070" y="3086100"/>
            <a:ext cx="16894530" cy="44958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992238" y="1062633"/>
            <a:ext cx="11349484" cy="885974"/>
            <a:chOff x="0" y="0"/>
            <a:chExt cx="15132645" cy="1181298"/>
          </a:xfrm>
        </p:grpSpPr>
        <p:sp>
          <p:nvSpPr>
            <p:cNvPr id="6" name="Freeform 6"/>
            <p:cNvSpPr/>
            <p:nvPr/>
          </p:nvSpPr>
          <p:spPr>
            <a:xfrm>
              <a:off x="0" y="0"/>
              <a:ext cx="15132645" cy="1181298"/>
            </a:xfrm>
            <a:custGeom>
              <a:avLst/>
              <a:gdLst/>
              <a:ahLst/>
              <a:cxnLst/>
              <a:rect l="l" t="t" r="r" b="b"/>
              <a:pathLst>
                <a:path w="15132645" h="1181298">
                  <a:moveTo>
                    <a:pt x="0" y="0"/>
                  </a:moveTo>
                  <a:lnTo>
                    <a:pt x="15132645" y="0"/>
                  </a:lnTo>
                  <a:lnTo>
                    <a:pt x="15132645" y="1181298"/>
                  </a:lnTo>
                  <a:lnTo>
                    <a:pt x="0" y="1181298"/>
                  </a:lnTo>
                  <a:close/>
                </a:path>
              </a:pathLst>
            </a:custGeom>
            <a:solidFill>
              <a:srgbClr val="000000">
                <a:alpha val="0"/>
              </a:srgbClr>
            </a:solidFill>
          </p:spPr>
        </p:sp>
        <p:sp>
          <p:nvSpPr>
            <p:cNvPr id="7" name="TextBox 7"/>
            <p:cNvSpPr txBox="1"/>
            <p:nvPr/>
          </p:nvSpPr>
          <p:spPr>
            <a:xfrm>
              <a:off x="0" y="-38100"/>
              <a:ext cx="15132645" cy="1219398"/>
            </a:xfrm>
            <a:prstGeom prst="rect">
              <a:avLst/>
            </a:prstGeom>
          </p:spPr>
          <p:txBody>
            <a:bodyPr lIns="0" tIns="0" rIns="0" bIns="0" rtlCol="0" anchor="t"/>
            <a:lstStyle/>
            <a:p>
              <a:pPr algn="l">
                <a:lnSpc>
                  <a:spcPts val="6937"/>
                </a:lnSpc>
              </a:pPr>
              <a:r>
                <a:rPr lang="en-US" sz="5562" dirty="0">
                  <a:solidFill>
                    <a:srgbClr val="F2F0F4"/>
                  </a:solidFill>
                  <a:latin typeface="Montserrat"/>
                  <a:ea typeface="Montserrat"/>
                  <a:cs typeface="Montserrat"/>
                  <a:sym typeface="Montserrat"/>
                </a:rPr>
                <a:t>Introduction to Li-Fi Technology</a:t>
              </a:r>
            </a:p>
          </p:txBody>
        </p:sp>
      </p:grpSp>
      <p:grpSp>
        <p:nvGrpSpPr>
          <p:cNvPr id="8" name="Group 8"/>
          <p:cNvGrpSpPr/>
          <p:nvPr/>
        </p:nvGrpSpPr>
        <p:grpSpPr>
          <a:xfrm>
            <a:off x="992238" y="3267819"/>
            <a:ext cx="3556536" cy="629989"/>
            <a:chOff x="0" y="0"/>
            <a:chExt cx="4742048" cy="839986"/>
          </a:xfrm>
        </p:grpSpPr>
        <p:sp>
          <p:nvSpPr>
            <p:cNvPr id="9" name="Freeform 9"/>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0" name="TextBox 10"/>
            <p:cNvSpPr txBox="1"/>
            <p:nvPr/>
          </p:nvSpPr>
          <p:spPr>
            <a:xfrm>
              <a:off x="16656" y="230387"/>
              <a:ext cx="4725392" cy="609599"/>
            </a:xfrm>
            <a:prstGeom prst="rect">
              <a:avLst/>
            </a:prstGeom>
          </p:spPr>
          <p:txBody>
            <a:bodyPr lIns="0" tIns="0" rIns="0" bIns="0" rtlCol="0" anchor="t"/>
            <a:lstStyle/>
            <a:p>
              <a:pPr algn="l">
                <a:lnSpc>
                  <a:spcPts val="3437"/>
                </a:lnSpc>
              </a:pPr>
              <a:r>
                <a:rPr lang="en-US" sz="2750" dirty="0">
                  <a:solidFill>
                    <a:srgbClr val="F2F0F4"/>
                  </a:solidFill>
                  <a:latin typeface="Montserrat"/>
                  <a:ea typeface="Montserrat"/>
                  <a:cs typeface="Montserrat"/>
                  <a:sym typeface="Montserrat"/>
                </a:rPr>
                <a:t>What is Li-Fi?</a:t>
              </a:r>
            </a:p>
          </p:txBody>
        </p:sp>
      </p:grpSp>
      <p:grpSp>
        <p:nvGrpSpPr>
          <p:cNvPr id="11" name="Group 11"/>
          <p:cNvGrpSpPr/>
          <p:nvPr/>
        </p:nvGrpSpPr>
        <p:grpSpPr>
          <a:xfrm>
            <a:off x="992238" y="4181326"/>
            <a:ext cx="7805886" cy="2721769"/>
            <a:chOff x="0" y="0"/>
            <a:chExt cx="10407848" cy="3629025"/>
          </a:xfrm>
        </p:grpSpPr>
        <p:sp>
          <p:nvSpPr>
            <p:cNvPr id="12" name="Freeform 12"/>
            <p:cNvSpPr/>
            <p:nvPr/>
          </p:nvSpPr>
          <p:spPr>
            <a:xfrm>
              <a:off x="0" y="0"/>
              <a:ext cx="10407848" cy="3629025"/>
            </a:xfrm>
            <a:custGeom>
              <a:avLst/>
              <a:gdLst/>
              <a:ahLst/>
              <a:cxnLst/>
              <a:rect l="l" t="t" r="r" b="b"/>
              <a:pathLst>
                <a:path w="10407848" h="3629025">
                  <a:moveTo>
                    <a:pt x="0" y="0"/>
                  </a:moveTo>
                  <a:lnTo>
                    <a:pt x="10407848" y="0"/>
                  </a:lnTo>
                  <a:lnTo>
                    <a:pt x="10407848" y="3629025"/>
                  </a:lnTo>
                  <a:lnTo>
                    <a:pt x="0" y="3629025"/>
                  </a:lnTo>
                  <a:close/>
                </a:path>
              </a:pathLst>
            </a:custGeom>
            <a:solidFill>
              <a:srgbClr val="000000">
                <a:alpha val="0"/>
              </a:srgbClr>
            </a:solidFill>
          </p:spPr>
        </p:sp>
        <p:sp>
          <p:nvSpPr>
            <p:cNvPr id="13" name="TextBox 13"/>
            <p:cNvSpPr txBox="1"/>
            <p:nvPr/>
          </p:nvSpPr>
          <p:spPr>
            <a:xfrm>
              <a:off x="0" y="-85725"/>
              <a:ext cx="10407848" cy="3714750"/>
            </a:xfrm>
            <a:prstGeom prst="rect">
              <a:avLst/>
            </a:prstGeom>
          </p:spPr>
          <p:txBody>
            <a:bodyPr lIns="0" tIns="0" rIns="0" bIns="0" rtlCol="0" anchor="t"/>
            <a:lstStyle/>
            <a:p>
              <a:pPr algn="l">
                <a:lnSpc>
                  <a:spcPts val="3562"/>
                </a:lnSpc>
              </a:pPr>
              <a:r>
                <a:rPr lang="en-US" sz="2400" dirty="0">
                  <a:solidFill>
                    <a:srgbClr val="DCD7E5"/>
                  </a:solidFill>
                  <a:latin typeface="Heebo Light"/>
                  <a:ea typeface="Heebo Light"/>
                  <a:cs typeface="Heebo Light"/>
                  <a:sym typeface="Heebo Light"/>
                </a:rPr>
                <a:t>Light Fidelity is a bidirectional, high-speed, and fully networked wireless communication technology. It utilizes visible light communication (VLC) for data transmission within the 400–800 THz (780–375 nm) range of the electromagnetic spectrum. Demonstrated speeds reach up to 224 Gigabits per second in lab conditions.</a:t>
              </a:r>
            </a:p>
          </p:txBody>
        </p:sp>
      </p:grpSp>
      <p:grpSp>
        <p:nvGrpSpPr>
          <p:cNvPr id="14" name="Group 14"/>
          <p:cNvGrpSpPr/>
          <p:nvPr/>
        </p:nvGrpSpPr>
        <p:grpSpPr>
          <a:xfrm>
            <a:off x="9348250" y="3393060"/>
            <a:ext cx="3695195" cy="504748"/>
            <a:chOff x="-201535" y="-82448"/>
            <a:chExt cx="4926927" cy="672998"/>
          </a:xfrm>
        </p:grpSpPr>
        <p:sp>
          <p:nvSpPr>
            <p:cNvPr id="15" name="Freeform 15"/>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6" name="TextBox 16"/>
            <p:cNvSpPr txBox="1"/>
            <p:nvPr/>
          </p:nvSpPr>
          <p:spPr>
            <a:xfrm>
              <a:off x="-201535" y="-82448"/>
              <a:ext cx="4725392" cy="609599"/>
            </a:xfrm>
            <a:prstGeom prst="rect">
              <a:avLst/>
            </a:prstGeom>
          </p:spPr>
          <p:txBody>
            <a:bodyPr lIns="0" tIns="0" rIns="0" bIns="0" rtlCol="0" anchor="t"/>
            <a:lstStyle/>
            <a:p>
              <a:pPr algn="l">
                <a:lnSpc>
                  <a:spcPts val="3437"/>
                </a:lnSpc>
              </a:pPr>
              <a:r>
                <a:rPr lang="en-US" sz="2750" dirty="0">
                  <a:solidFill>
                    <a:srgbClr val="F2F0F4"/>
                  </a:solidFill>
                  <a:latin typeface="Montserrat"/>
                  <a:ea typeface="Montserrat"/>
                  <a:cs typeface="Montserrat"/>
                  <a:sym typeface="Montserrat"/>
                </a:rPr>
                <a:t>Advantages</a:t>
              </a:r>
            </a:p>
          </p:txBody>
        </p:sp>
      </p:grpSp>
      <p:grpSp>
        <p:nvGrpSpPr>
          <p:cNvPr id="17" name="Group 17"/>
          <p:cNvGrpSpPr/>
          <p:nvPr/>
        </p:nvGrpSpPr>
        <p:grpSpPr>
          <a:xfrm>
            <a:off x="9172731" y="4070746"/>
            <a:ext cx="8255199" cy="564209"/>
            <a:chOff x="-435560" y="-147440"/>
            <a:chExt cx="11006932" cy="752278"/>
          </a:xfrm>
        </p:grpSpPr>
        <p:sp>
          <p:nvSpPr>
            <p:cNvPr id="18" name="Freeform 18"/>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19" name="TextBox 19"/>
            <p:cNvSpPr txBox="1"/>
            <p:nvPr/>
          </p:nvSpPr>
          <p:spPr>
            <a:xfrm>
              <a:off x="-435560" y="-147440"/>
              <a:ext cx="11006932" cy="690563"/>
            </a:xfrm>
            <a:prstGeom prst="rect">
              <a:avLst/>
            </a:prstGeom>
          </p:spPr>
          <p:txBody>
            <a:bodyPr lIns="0" tIns="0" rIns="0" bIns="0" rtlCol="0" anchor="t"/>
            <a:lstStyle/>
            <a:p>
              <a:pPr marL="329902" lvl="1" indent="-164951" algn="l">
                <a:lnSpc>
                  <a:spcPts val="3562"/>
                </a:lnSpc>
                <a:buFont typeface="Arial"/>
                <a:buChar char="•"/>
              </a:pPr>
              <a:r>
                <a:rPr lang="en-US" sz="2400" b="1" dirty="0">
                  <a:solidFill>
                    <a:srgbClr val="DCD7E5"/>
                  </a:solidFill>
                  <a:latin typeface="Heebo Bold"/>
                  <a:ea typeface="Heebo Bold"/>
                  <a:cs typeface="Heebo Bold"/>
                  <a:sym typeface="Heebo Bold"/>
                </a:rPr>
                <a:t>Security:</a:t>
              </a:r>
              <a:r>
                <a:rPr lang="en-US" sz="2400" dirty="0">
                  <a:solidFill>
                    <a:srgbClr val="DCD7E5"/>
                  </a:solidFill>
                  <a:latin typeface="Heebo Light"/>
                  <a:ea typeface="Heebo Light"/>
                  <a:cs typeface="Heebo Light"/>
                  <a:sym typeface="Heebo Light"/>
                </a:rPr>
                <a:t> Data confined to lit area, reducing eavesdropping</a:t>
              </a:r>
              <a:r>
                <a:rPr lang="en-US" sz="2187" dirty="0">
                  <a:solidFill>
                    <a:srgbClr val="DCD7E5"/>
                  </a:solidFill>
                  <a:latin typeface="Heebo Light"/>
                  <a:ea typeface="Heebo Light"/>
                  <a:cs typeface="Heebo Light"/>
                  <a:sym typeface="Heebo Light"/>
                </a:rPr>
                <a:t>.</a:t>
              </a:r>
            </a:p>
          </p:txBody>
        </p:sp>
      </p:grpSp>
      <p:grpSp>
        <p:nvGrpSpPr>
          <p:cNvPr id="20" name="Group 20"/>
          <p:cNvGrpSpPr/>
          <p:nvPr/>
        </p:nvGrpSpPr>
        <p:grpSpPr>
          <a:xfrm>
            <a:off x="9140502" y="4669780"/>
            <a:ext cx="8164785" cy="971550"/>
            <a:chOff x="-478532" y="-85725"/>
            <a:chExt cx="10886380" cy="1295400"/>
          </a:xfrm>
        </p:grpSpPr>
        <p:sp>
          <p:nvSpPr>
            <p:cNvPr id="21" name="Freeform 21"/>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2" name="TextBox 22"/>
            <p:cNvSpPr txBox="1"/>
            <p:nvPr/>
          </p:nvSpPr>
          <p:spPr>
            <a:xfrm>
              <a:off x="-478532"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400" b="1" dirty="0">
                  <a:solidFill>
                    <a:srgbClr val="DCD7E5"/>
                  </a:solidFill>
                  <a:latin typeface="Heebo Bold"/>
                  <a:ea typeface="Heebo Bold"/>
                  <a:cs typeface="Heebo Bold"/>
                  <a:sym typeface="Heebo Bold"/>
                </a:rPr>
                <a:t>Interference-Free:</a:t>
              </a:r>
              <a:r>
                <a:rPr lang="en-US" sz="2400" dirty="0">
                  <a:solidFill>
                    <a:srgbClr val="DCD7E5"/>
                  </a:solidFill>
                  <a:latin typeface="Heebo Light"/>
                  <a:ea typeface="Heebo Light"/>
                  <a:cs typeface="Heebo Light"/>
                  <a:sym typeface="Heebo Light"/>
                </a:rPr>
                <a:t> Not susceptible to radio frequency interference.</a:t>
              </a:r>
            </a:p>
          </p:txBody>
        </p:sp>
      </p:grpSp>
      <p:grpSp>
        <p:nvGrpSpPr>
          <p:cNvPr id="23" name="Group 23"/>
          <p:cNvGrpSpPr/>
          <p:nvPr/>
        </p:nvGrpSpPr>
        <p:grpSpPr>
          <a:xfrm>
            <a:off x="9172731" y="5676156"/>
            <a:ext cx="8132556" cy="1425179"/>
            <a:chOff x="-435560" y="-85725"/>
            <a:chExt cx="10843408" cy="1900238"/>
          </a:xfrm>
        </p:grpSpPr>
        <p:sp>
          <p:nvSpPr>
            <p:cNvPr id="24" name="Freeform 24"/>
            <p:cNvSpPr/>
            <p:nvPr/>
          </p:nvSpPr>
          <p:spPr>
            <a:xfrm>
              <a:off x="0" y="0"/>
              <a:ext cx="10407848" cy="1814513"/>
            </a:xfrm>
            <a:custGeom>
              <a:avLst/>
              <a:gdLst/>
              <a:ahLst/>
              <a:cxnLst/>
              <a:rect l="l" t="t" r="r" b="b"/>
              <a:pathLst>
                <a:path w="10407848" h="1814513">
                  <a:moveTo>
                    <a:pt x="0" y="0"/>
                  </a:moveTo>
                  <a:lnTo>
                    <a:pt x="10407848" y="0"/>
                  </a:lnTo>
                  <a:lnTo>
                    <a:pt x="10407848" y="1814513"/>
                  </a:lnTo>
                  <a:lnTo>
                    <a:pt x="0" y="1814513"/>
                  </a:lnTo>
                  <a:close/>
                </a:path>
              </a:pathLst>
            </a:custGeom>
            <a:solidFill>
              <a:srgbClr val="000000">
                <a:alpha val="0"/>
              </a:srgbClr>
            </a:solidFill>
          </p:spPr>
        </p:sp>
        <p:sp>
          <p:nvSpPr>
            <p:cNvPr id="25" name="TextBox 25"/>
            <p:cNvSpPr txBox="1"/>
            <p:nvPr/>
          </p:nvSpPr>
          <p:spPr>
            <a:xfrm>
              <a:off x="-435560" y="-85725"/>
              <a:ext cx="10407848" cy="1900238"/>
            </a:xfrm>
            <a:prstGeom prst="rect">
              <a:avLst/>
            </a:prstGeom>
          </p:spPr>
          <p:txBody>
            <a:bodyPr lIns="0" tIns="0" rIns="0" bIns="0" rtlCol="0" anchor="t"/>
            <a:lstStyle/>
            <a:p>
              <a:pPr marL="329902" lvl="1" indent="-164951" algn="l">
                <a:lnSpc>
                  <a:spcPts val="3562"/>
                </a:lnSpc>
                <a:buFont typeface="Arial"/>
                <a:buChar char="•"/>
              </a:pPr>
              <a:r>
                <a:rPr lang="en-US" sz="2400" b="1" dirty="0">
                  <a:solidFill>
                    <a:srgbClr val="DCD7E5"/>
                  </a:solidFill>
                  <a:latin typeface="Heebo Bold"/>
                  <a:ea typeface="Heebo Bold"/>
                  <a:cs typeface="Heebo Bold"/>
                  <a:sym typeface="Heebo Bold"/>
                </a:rPr>
                <a:t>Bandwidth:</a:t>
              </a:r>
              <a:r>
                <a:rPr lang="en-US" sz="2400" dirty="0">
                  <a:solidFill>
                    <a:srgbClr val="DCD7E5"/>
                  </a:solidFill>
                  <a:latin typeface="Heebo Light"/>
                  <a:ea typeface="Heebo Light"/>
                  <a:cs typeface="Heebo Light"/>
                  <a:sym typeface="Heebo Light"/>
                </a:rPr>
                <a:t> Greater bandwidth availability in the visible light spectrum, offering 10,000 times the spectrum of radio waves</a:t>
              </a:r>
              <a:r>
                <a:rPr lang="en-US" sz="2187" dirty="0">
                  <a:solidFill>
                    <a:srgbClr val="DCD7E5"/>
                  </a:solidFill>
                  <a:latin typeface="Heebo Light"/>
                  <a:ea typeface="Heebo Light"/>
                  <a:cs typeface="Heebo Light"/>
                  <a:sym typeface="Heebo Light"/>
                </a:rPr>
                <a:t>.</a:t>
              </a:r>
            </a:p>
          </p:txBody>
        </p:sp>
      </p:grpSp>
      <p:grpSp>
        <p:nvGrpSpPr>
          <p:cNvPr id="26" name="Group 26"/>
          <p:cNvGrpSpPr/>
          <p:nvPr/>
        </p:nvGrpSpPr>
        <p:grpSpPr>
          <a:xfrm>
            <a:off x="1004730" y="7827763"/>
            <a:ext cx="16303526" cy="907256"/>
            <a:chOff x="0" y="0"/>
            <a:chExt cx="21738035" cy="1209675"/>
          </a:xfrm>
        </p:grpSpPr>
        <p:sp>
          <p:nvSpPr>
            <p:cNvPr id="27" name="Freeform 27"/>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28" name="TextBox 28"/>
            <p:cNvSpPr txBox="1"/>
            <p:nvPr/>
          </p:nvSpPr>
          <p:spPr>
            <a:xfrm>
              <a:off x="0" y="-85725"/>
              <a:ext cx="21738035" cy="1295400"/>
            </a:xfrm>
            <a:prstGeom prst="rect">
              <a:avLst/>
            </a:prstGeom>
          </p:spPr>
          <p:txBody>
            <a:bodyPr lIns="0" tIns="0" rIns="0" bIns="0" rtlCol="0" anchor="t"/>
            <a:lstStyle/>
            <a:p>
              <a:pPr algn="l">
                <a:lnSpc>
                  <a:spcPct val="150000"/>
                </a:lnSpc>
              </a:pPr>
              <a:r>
                <a:rPr lang="en-US" sz="2400" dirty="0">
                  <a:solidFill>
                    <a:srgbClr val="DCD7E5"/>
                  </a:solidFill>
                  <a:latin typeface="Heebo Light"/>
                  <a:ea typeface="Heebo Light"/>
                  <a:cs typeface="Heebo Light"/>
                  <a:sym typeface="Heebo Light"/>
                </a:rPr>
                <a:t>Li-</a:t>
              </a:r>
              <a:r>
                <a:rPr lang="en-US" sz="2400" dirty="0" err="1">
                  <a:solidFill>
                    <a:srgbClr val="DCD7E5"/>
                  </a:solidFill>
                  <a:latin typeface="Heebo Light"/>
                  <a:ea typeface="Heebo Light"/>
                  <a:cs typeface="Heebo Light"/>
                  <a:sym typeface="Heebo Light"/>
                </a:rPr>
                <a:t>Fi's</a:t>
              </a:r>
              <a:r>
                <a:rPr lang="en-US" sz="2400" dirty="0">
                  <a:solidFill>
                    <a:srgbClr val="DCD7E5"/>
                  </a:solidFill>
                  <a:latin typeface="Heebo Light"/>
                  <a:ea typeface="Heebo Light"/>
                  <a:cs typeface="Heebo Light"/>
                  <a:sym typeface="Heebo Light"/>
                </a:rPr>
                <a:t> unique properties make it ideal for secure, high-bandwidth applications in environments where radio frequencies are restricted or undesirable.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5" name="Group 5"/>
          <p:cNvGrpSpPr/>
          <p:nvPr/>
        </p:nvGrpSpPr>
        <p:grpSpPr>
          <a:xfrm>
            <a:off x="937617" y="344907"/>
            <a:ext cx="12512427" cy="1228951"/>
            <a:chOff x="0" y="-522389"/>
            <a:chExt cx="16683237" cy="1638601"/>
          </a:xfrm>
        </p:grpSpPr>
        <p:sp>
          <p:nvSpPr>
            <p:cNvPr id="6" name="Freeform 6"/>
            <p:cNvSpPr/>
            <p:nvPr/>
          </p:nvSpPr>
          <p:spPr>
            <a:xfrm>
              <a:off x="0" y="0"/>
              <a:ext cx="16683237" cy="1116212"/>
            </a:xfrm>
            <a:custGeom>
              <a:avLst/>
              <a:gdLst/>
              <a:ahLst/>
              <a:cxnLst/>
              <a:rect l="l" t="t" r="r" b="b"/>
              <a:pathLst>
                <a:path w="16683237" h="1116212">
                  <a:moveTo>
                    <a:pt x="0" y="0"/>
                  </a:moveTo>
                  <a:lnTo>
                    <a:pt x="16683237" y="0"/>
                  </a:lnTo>
                  <a:lnTo>
                    <a:pt x="16683237" y="1116212"/>
                  </a:lnTo>
                  <a:lnTo>
                    <a:pt x="0" y="1116212"/>
                  </a:lnTo>
                  <a:close/>
                </a:path>
              </a:pathLst>
            </a:custGeom>
            <a:solidFill>
              <a:srgbClr val="000000">
                <a:alpha val="0"/>
              </a:srgbClr>
            </a:solidFill>
          </p:spPr>
        </p:sp>
        <p:sp>
          <p:nvSpPr>
            <p:cNvPr id="7" name="TextBox 7"/>
            <p:cNvSpPr txBox="1"/>
            <p:nvPr/>
          </p:nvSpPr>
          <p:spPr>
            <a:xfrm>
              <a:off x="0" y="-522389"/>
              <a:ext cx="16683237" cy="1135263"/>
            </a:xfrm>
            <a:prstGeom prst="rect">
              <a:avLst/>
            </a:prstGeom>
          </p:spPr>
          <p:txBody>
            <a:bodyPr lIns="0" tIns="0" rIns="0" bIns="0" rtlCol="0" anchor="t"/>
            <a:lstStyle/>
            <a:p>
              <a:pPr algn="l">
                <a:lnSpc>
                  <a:spcPts val="6562"/>
                </a:lnSpc>
              </a:pPr>
              <a:r>
                <a:rPr lang="en-US" sz="5250" dirty="0">
                  <a:solidFill>
                    <a:srgbClr val="F2F0F4"/>
                  </a:solidFill>
                  <a:latin typeface="Montserrat"/>
                  <a:ea typeface="Montserrat"/>
                  <a:cs typeface="Montserrat"/>
                  <a:sym typeface="Montserrat"/>
                </a:rPr>
                <a:t>Li-Fi vs. Wi-Fi: A Comparative Analysis</a:t>
              </a:r>
            </a:p>
          </p:txBody>
        </p:sp>
      </p:grpSp>
      <p:grpSp>
        <p:nvGrpSpPr>
          <p:cNvPr id="8" name="Group 8"/>
          <p:cNvGrpSpPr/>
          <p:nvPr/>
        </p:nvGrpSpPr>
        <p:grpSpPr>
          <a:xfrm>
            <a:off x="932855" y="2104876"/>
            <a:ext cx="8081962" cy="3018830"/>
            <a:chOff x="0" y="0"/>
            <a:chExt cx="10775950" cy="4025107"/>
          </a:xfrm>
        </p:grpSpPr>
        <p:sp>
          <p:nvSpPr>
            <p:cNvPr id="9" name="Freeform 9"/>
            <p:cNvSpPr/>
            <p:nvPr/>
          </p:nvSpPr>
          <p:spPr>
            <a:xfrm>
              <a:off x="6350" y="6350"/>
              <a:ext cx="10763250" cy="4012438"/>
            </a:xfrm>
            <a:custGeom>
              <a:avLst/>
              <a:gdLst/>
              <a:ahLst/>
              <a:cxnLst/>
              <a:rect l="l" t="t" r="r" b="b"/>
              <a:pathLst>
                <a:path w="10763250" h="4012438">
                  <a:moveTo>
                    <a:pt x="0" y="149987"/>
                  </a:moveTo>
                  <a:cubicBezTo>
                    <a:pt x="0" y="67183"/>
                    <a:pt x="67310" y="0"/>
                    <a:pt x="150368" y="0"/>
                  </a:cubicBezTo>
                  <a:lnTo>
                    <a:pt x="10612882" y="0"/>
                  </a:lnTo>
                  <a:cubicBezTo>
                    <a:pt x="10695940" y="0"/>
                    <a:pt x="10763250" y="67183"/>
                    <a:pt x="10763250" y="149987"/>
                  </a:cubicBezTo>
                  <a:lnTo>
                    <a:pt x="10763250" y="3862324"/>
                  </a:lnTo>
                  <a:cubicBezTo>
                    <a:pt x="10763250" y="3945128"/>
                    <a:pt x="10695940" y="4012311"/>
                    <a:pt x="10612882" y="4012311"/>
                  </a:cubicBezTo>
                  <a:lnTo>
                    <a:pt x="150368" y="4012311"/>
                  </a:lnTo>
                  <a:cubicBezTo>
                    <a:pt x="67310" y="4012438"/>
                    <a:pt x="0" y="3945255"/>
                    <a:pt x="0" y="3862324"/>
                  </a:cubicBezTo>
                  <a:close/>
                </a:path>
              </a:pathLst>
            </a:custGeom>
            <a:solidFill>
              <a:srgbClr val="31136C"/>
            </a:solidFill>
          </p:spPr>
        </p:sp>
        <p:sp>
          <p:nvSpPr>
            <p:cNvPr id="10" name="Freeform 10"/>
            <p:cNvSpPr/>
            <p:nvPr/>
          </p:nvSpPr>
          <p:spPr>
            <a:xfrm>
              <a:off x="0" y="0"/>
              <a:ext cx="10775950" cy="4025138"/>
            </a:xfrm>
            <a:custGeom>
              <a:avLst/>
              <a:gdLst/>
              <a:ahLst/>
              <a:cxnLst/>
              <a:rect l="l" t="t" r="r" b="b"/>
              <a:pathLst>
                <a:path w="10775950" h="4025138">
                  <a:moveTo>
                    <a:pt x="0" y="156337"/>
                  </a:moveTo>
                  <a:cubicBezTo>
                    <a:pt x="0" y="69977"/>
                    <a:pt x="70104" y="0"/>
                    <a:pt x="156718" y="0"/>
                  </a:cubicBezTo>
                  <a:lnTo>
                    <a:pt x="10619232" y="0"/>
                  </a:lnTo>
                  <a:lnTo>
                    <a:pt x="10619232" y="6350"/>
                  </a:lnTo>
                  <a:lnTo>
                    <a:pt x="10619232" y="0"/>
                  </a:lnTo>
                  <a:cubicBezTo>
                    <a:pt x="10705719" y="0"/>
                    <a:pt x="10775950" y="69977"/>
                    <a:pt x="10775950" y="156337"/>
                  </a:cubicBezTo>
                  <a:lnTo>
                    <a:pt x="10769600" y="156337"/>
                  </a:lnTo>
                  <a:lnTo>
                    <a:pt x="10775950" y="156337"/>
                  </a:lnTo>
                  <a:lnTo>
                    <a:pt x="10775950" y="3868674"/>
                  </a:lnTo>
                  <a:lnTo>
                    <a:pt x="10769600" y="3868674"/>
                  </a:lnTo>
                  <a:lnTo>
                    <a:pt x="10775950" y="3868674"/>
                  </a:lnTo>
                  <a:cubicBezTo>
                    <a:pt x="10775950" y="3955034"/>
                    <a:pt x="10705846" y="4025011"/>
                    <a:pt x="10619232" y="4025011"/>
                  </a:cubicBezTo>
                  <a:lnTo>
                    <a:pt x="10619232" y="4018661"/>
                  </a:lnTo>
                  <a:lnTo>
                    <a:pt x="10619232" y="4025011"/>
                  </a:lnTo>
                  <a:lnTo>
                    <a:pt x="156718" y="4025011"/>
                  </a:lnTo>
                  <a:lnTo>
                    <a:pt x="156718" y="4018661"/>
                  </a:lnTo>
                  <a:lnTo>
                    <a:pt x="156718" y="4025011"/>
                  </a:lnTo>
                  <a:cubicBezTo>
                    <a:pt x="70104" y="4025138"/>
                    <a:pt x="0" y="3955161"/>
                    <a:pt x="0" y="3868674"/>
                  </a:cubicBezTo>
                  <a:lnTo>
                    <a:pt x="0" y="156337"/>
                  </a:lnTo>
                  <a:lnTo>
                    <a:pt x="6350" y="156337"/>
                  </a:lnTo>
                  <a:lnTo>
                    <a:pt x="0" y="156337"/>
                  </a:lnTo>
                  <a:moveTo>
                    <a:pt x="12700" y="156337"/>
                  </a:moveTo>
                  <a:lnTo>
                    <a:pt x="12700" y="3868674"/>
                  </a:lnTo>
                  <a:lnTo>
                    <a:pt x="6350" y="3868674"/>
                  </a:lnTo>
                  <a:lnTo>
                    <a:pt x="12700" y="3868674"/>
                  </a:lnTo>
                  <a:cubicBezTo>
                    <a:pt x="12700" y="3948049"/>
                    <a:pt x="77089" y="4012311"/>
                    <a:pt x="156718" y="4012311"/>
                  </a:cubicBezTo>
                  <a:lnTo>
                    <a:pt x="10619232" y="4012311"/>
                  </a:lnTo>
                  <a:cubicBezTo>
                    <a:pt x="10698734" y="4012311"/>
                    <a:pt x="10763250" y="3947922"/>
                    <a:pt x="10763250" y="3868674"/>
                  </a:cubicBezTo>
                  <a:lnTo>
                    <a:pt x="10763250" y="156337"/>
                  </a:lnTo>
                  <a:cubicBezTo>
                    <a:pt x="10763250" y="77089"/>
                    <a:pt x="10698861" y="12700"/>
                    <a:pt x="10619232" y="12700"/>
                  </a:cubicBezTo>
                  <a:lnTo>
                    <a:pt x="156718" y="12700"/>
                  </a:lnTo>
                  <a:lnTo>
                    <a:pt x="156718" y="6350"/>
                  </a:lnTo>
                  <a:lnTo>
                    <a:pt x="156718" y="12700"/>
                  </a:lnTo>
                  <a:cubicBezTo>
                    <a:pt x="77089" y="12700"/>
                    <a:pt x="12700" y="77089"/>
                    <a:pt x="12700" y="156337"/>
                  </a:cubicBezTo>
                  <a:close/>
                </a:path>
              </a:pathLst>
            </a:custGeom>
            <a:solidFill>
              <a:srgbClr val="4A2C85"/>
            </a:solidFill>
          </p:spPr>
        </p:sp>
      </p:grpSp>
      <p:grpSp>
        <p:nvGrpSpPr>
          <p:cNvPr id="11" name="Group 11"/>
          <p:cNvGrpSpPr/>
          <p:nvPr/>
        </p:nvGrpSpPr>
        <p:grpSpPr>
          <a:xfrm>
            <a:off x="1215032" y="2387054"/>
            <a:ext cx="3348781" cy="418505"/>
            <a:chOff x="0" y="0"/>
            <a:chExt cx="4465042" cy="558007"/>
          </a:xfrm>
        </p:grpSpPr>
        <p:sp>
          <p:nvSpPr>
            <p:cNvPr id="12" name="Freeform 12"/>
            <p:cNvSpPr/>
            <p:nvPr/>
          </p:nvSpPr>
          <p:spPr>
            <a:xfrm>
              <a:off x="0" y="0"/>
              <a:ext cx="4465042" cy="558007"/>
            </a:xfrm>
            <a:custGeom>
              <a:avLst/>
              <a:gdLst/>
              <a:ahLst/>
              <a:cxnLst/>
              <a:rect l="l" t="t" r="r" b="b"/>
              <a:pathLst>
                <a:path w="4465042" h="558007">
                  <a:moveTo>
                    <a:pt x="0" y="0"/>
                  </a:moveTo>
                  <a:lnTo>
                    <a:pt x="4465042" y="0"/>
                  </a:lnTo>
                  <a:lnTo>
                    <a:pt x="4465042" y="558007"/>
                  </a:lnTo>
                  <a:lnTo>
                    <a:pt x="0" y="558007"/>
                  </a:lnTo>
                  <a:close/>
                </a:path>
              </a:pathLst>
            </a:custGeom>
            <a:solidFill>
              <a:srgbClr val="000000">
                <a:alpha val="0"/>
              </a:srgbClr>
            </a:solidFill>
          </p:spPr>
        </p:sp>
        <p:sp>
          <p:nvSpPr>
            <p:cNvPr id="13" name="TextBox 13"/>
            <p:cNvSpPr txBox="1"/>
            <p:nvPr/>
          </p:nvSpPr>
          <p:spPr>
            <a:xfrm>
              <a:off x="0" y="-9525"/>
              <a:ext cx="4465042" cy="567532"/>
            </a:xfrm>
            <a:prstGeom prst="rect">
              <a:avLst/>
            </a:prstGeom>
          </p:spPr>
          <p:txBody>
            <a:bodyPr lIns="0" tIns="0" rIns="0" bIns="0" rtlCol="0" anchor="t"/>
            <a:lstStyle/>
            <a:p>
              <a:pPr algn="l">
                <a:lnSpc>
                  <a:spcPts val="3249"/>
                </a:lnSpc>
              </a:pPr>
              <a:r>
                <a:rPr lang="en-US" sz="2625">
                  <a:solidFill>
                    <a:srgbClr val="DCD7E5"/>
                  </a:solidFill>
                  <a:latin typeface="Montserrat"/>
                  <a:ea typeface="Montserrat"/>
                  <a:cs typeface="Montserrat"/>
                  <a:sym typeface="Montserrat"/>
                </a:rPr>
                <a:t>Speed</a:t>
              </a:r>
            </a:p>
          </p:txBody>
        </p:sp>
      </p:grpSp>
      <p:grpSp>
        <p:nvGrpSpPr>
          <p:cNvPr id="14" name="Group 14"/>
          <p:cNvGrpSpPr/>
          <p:nvPr/>
        </p:nvGrpSpPr>
        <p:grpSpPr>
          <a:xfrm>
            <a:off x="1215032" y="2966294"/>
            <a:ext cx="7517606" cy="857250"/>
            <a:chOff x="0" y="0"/>
            <a:chExt cx="10023475" cy="1143000"/>
          </a:xfrm>
        </p:grpSpPr>
        <p:sp>
          <p:nvSpPr>
            <p:cNvPr id="15" name="Freeform 15"/>
            <p:cNvSpPr/>
            <p:nvPr/>
          </p:nvSpPr>
          <p:spPr>
            <a:xfrm>
              <a:off x="0" y="0"/>
              <a:ext cx="10023475" cy="1143000"/>
            </a:xfrm>
            <a:custGeom>
              <a:avLst/>
              <a:gdLst/>
              <a:ahLst/>
              <a:cxnLst/>
              <a:rect l="l" t="t" r="r" b="b"/>
              <a:pathLst>
                <a:path w="10023475" h="1143000">
                  <a:moveTo>
                    <a:pt x="0" y="0"/>
                  </a:moveTo>
                  <a:lnTo>
                    <a:pt x="10023475" y="0"/>
                  </a:lnTo>
                  <a:lnTo>
                    <a:pt x="10023475" y="1143000"/>
                  </a:lnTo>
                  <a:lnTo>
                    <a:pt x="0" y="1143000"/>
                  </a:lnTo>
                  <a:close/>
                </a:path>
              </a:pathLst>
            </a:custGeom>
            <a:solidFill>
              <a:srgbClr val="000000">
                <a:alpha val="0"/>
              </a:srgbClr>
            </a:solidFill>
          </p:spPr>
        </p:sp>
        <p:sp>
          <p:nvSpPr>
            <p:cNvPr id="16" name="TextBox 16"/>
            <p:cNvSpPr txBox="1"/>
            <p:nvPr/>
          </p:nvSpPr>
          <p:spPr>
            <a:xfrm>
              <a:off x="0" y="-85725"/>
              <a:ext cx="10023475" cy="12287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Li-Fi: Up to 224 Gbps (lab), 10 Mbps to 1 Gbps (typical deployments).</a:t>
              </a:r>
            </a:p>
          </p:txBody>
        </p:sp>
      </p:grpSp>
      <p:grpSp>
        <p:nvGrpSpPr>
          <p:cNvPr id="17" name="Group 17"/>
          <p:cNvGrpSpPr/>
          <p:nvPr/>
        </p:nvGrpSpPr>
        <p:grpSpPr>
          <a:xfrm>
            <a:off x="1215032" y="3984277"/>
            <a:ext cx="7517606" cy="857250"/>
            <a:chOff x="0" y="0"/>
            <a:chExt cx="10023475" cy="1143000"/>
          </a:xfrm>
        </p:grpSpPr>
        <p:sp>
          <p:nvSpPr>
            <p:cNvPr id="18" name="Freeform 18"/>
            <p:cNvSpPr/>
            <p:nvPr/>
          </p:nvSpPr>
          <p:spPr>
            <a:xfrm>
              <a:off x="0" y="0"/>
              <a:ext cx="10023475" cy="1143000"/>
            </a:xfrm>
            <a:custGeom>
              <a:avLst/>
              <a:gdLst/>
              <a:ahLst/>
              <a:cxnLst/>
              <a:rect l="l" t="t" r="r" b="b"/>
              <a:pathLst>
                <a:path w="10023475" h="1143000">
                  <a:moveTo>
                    <a:pt x="0" y="0"/>
                  </a:moveTo>
                  <a:lnTo>
                    <a:pt x="10023475" y="0"/>
                  </a:lnTo>
                  <a:lnTo>
                    <a:pt x="10023475" y="1143000"/>
                  </a:lnTo>
                  <a:lnTo>
                    <a:pt x="0" y="1143000"/>
                  </a:lnTo>
                  <a:close/>
                </a:path>
              </a:pathLst>
            </a:custGeom>
            <a:solidFill>
              <a:srgbClr val="000000">
                <a:alpha val="0"/>
              </a:srgbClr>
            </a:solidFill>
          </p:spPr>
        </p:sp>
        <p:sp>
          <p:nvSpPr>
            <p:cNvPr id="19" name="TextBox 19"/>
            <p:cNvSpPr txBox="1"/>
            <p:nvPr/>
          </p:nvSpPr>
          <p:spPr>
            <a:xfrm>
              <a:off x="0" y="-85725"/>
              <a:ext cx="10023475" cy="12287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Wi-Fi: Up to 1.3 Gbps (802.11ac), but real-world speeds are typically 50-200 Mbps.</a:t>
              </a:r>
            </a:p>
          </p:txBody>
        </p:sp>
      </p:grpSp>
      <p:grpSp>
        <p:nvGrpSpPr>
          <p:cNvPr id="20" name="Group 20"/>
          <p:cNvGrpSpPr/>
          <p:nvPr/>
        </p:nvGrpSpPr>
        <p:grpSpPr>
          <a:xfrm>
            <a:off x="9273183" y="2104876"/>
            <a:ext cx="8081962" cy="3018830"/>
            <a:chOff x="0" y="0"/>
            <a:chExt cx="10775950" cy="4025107"/>
          </a:xfrm>
        </p:grpSpPr>
        <p:sp>
          <p:nvSpPr>
            <p:cNvPr id="21" name="Freeform 21"/>
            <p:cNvSpPr/>
            <p:nvPr/>
          </p:nvSpPr>
          <p:spPr>
            <a:xfrm>
              <a:off x="6350" y="6350"/>
              <a:ext cx="10763250" cy="4012438"/>
            </a:xfrm>
            <a:custGeom>
              <a:avLst/>
              <a:gdLst/>
              <a:ahLst/>
              <a:cxnLst/>
              <a:rect l="l" t="t" r="r" b="b"/>
              <a:pathLst>
                <a:path w="10763250" h="4012438">
                  <a:moveTo>
                    <a:pt x="0" y="149987"/>
                  </a:moveTo>
                  <a:cubicBezTo>
                    <a:pt x="0" y="67183"/>
                    <a:pt x="67310" y="0"/>
                    <a:pt x="150368" y="0"/>
                  </a:cubicBezTo>
                  <a:lnTo>
                    <a:pt x="10612882" y="0"/>
                  </a:lnTo>
                  <a:cubicBezTo>
                    <a:pt x="10695940" y="0"/>
                    <a:pt x="10763250" y="67183"/>
                    <a:pt x="10763250" y="149987"/>
                  </a:cubicBezTo>
                  <a:lnTo>
                    <a:pt x="10763250" y="3862324"/>
                  </a:lnTo>
                  <a:cubicBezTo>
                    <a:pt x="10763250" y="3945128"/>
                    <a:pt x="10695940" y="4012311"/>
                    <a:pt x="10612882" y="4012311"/>
                  </a:cubicBezTo>
                  <a:lnTo>
                    <a:pt x="150368" y="4012311"/>
                  </a:lnTo>
                  <a:cubicBezTo>
                    <a:pt x="67310" y="4012438"/>
                    <a:pt x="0" y="3945255"/>
                    <a:pt x="0" y="3862324"/>
                  </a:cubicBezTo>
                  <a:close/>
                </a:path>
              </a:pathLst>
            </a:custGeom>
            <a:solidFill>
              <a:srgbClr val="31136C"/>
            </a:solidFill>
          </p:spPr>
        </p:sp>
        <p:sp>
          <p:nvSpPr>
            <p:cNvPr id="22" name="Freeform 22"/>
            <p:cNvSpPr/>
            <p:nvPr/>
          </p:nvSpPr>
          <p:spPr>
            <a:xfrm>
              <a:off x="0" y="0"/>
              <a:ext cx="10775950" cy="4025138"/>
            </a:xfrm>
            <a:custGeom>
              <a:avLst/>
              <a:gdLst/>
              <a:ahLst/>
              <a:cxnLst/>
              <a:rect l="l" t="t" r="r" b="b"/>
              <a:pathLst>
                <a:path w="10775950" h="4025138">
                  <a:moveTo>
                    <a:pt x="0" y="156337"/>
                  </a:moveTo>
                  <a:cubicBezTo>
                    <a:pt x="0" y="69977"/>
                    <a:pt x="70104" y="0"/>
                    <a:pt x="156718" y="0"/>
                  </a:cubicBezTo>
                  <a:lnTo>
                    <a:pt x="10619232" y="0"/>
                  </a:lnTo>
                  <a:lnTo>
                    <a:pt x="10619232" y="6350"/>
                  </a:lnTo>
                  <a:lnTo>
                    <a:pt x="10619232" y="0"/>
                  </a:lnTo>
                  <a:cubicBezTo>
                    <a:pt x="10705719" y="0"/>
                    <a:pt x="10775950" y="69977"/>
                    <a:pt x="10775950" y="156337"/>
                  </a:cubicBezTo>
                  <a:lnTo>
                    <a:pt x="10769600" y="156337"/>
                  </a:lnTo>
                  <a:lnTo>
                    <a:pt x="10775950" y="156337"/>
                  </a:lnTo>
                  <a:lnTo>
                    <a:pt x="10775950" y="3868674"/>
                  </a:lnTo>
                  <a:lnTo>
                    <a:pt x="10769600" y="3868674"/>
                  </a:lnTo>
                  <a:lnTo>
                    <a:pt x="10775950" y="3868674"/>
                  </a:lnTo>
                  <a:cubicBezTo>
                    <a:pt x="10775950" y="3955034"/>
                    <a:pt x="10705846" y="4025011"/>
                    <a:pt x="10619232" y="4025011"/>
                  </a:cubicBezTo>
                  <a:lnTo>
                    <a:pt x="10619232" y="4018661"/>
                  </a:lnTo>
                  <a:lnTo>
                    <a:pt x="10619232" y="4025011"/>
                  </a:lnTo>
                  <a:lnTo>
                    <a:pt x="156718" y="4025011"/>
                  </a:lnTo>
                  <a:lnTo>
                    <a:pt x="156718" y="4018661"/>
                  </a:lnTo>
                  <a:lnTo>
                    <a:pt x="156718" y="4025011"/>
                  </a:lnTo>
                  <a:cubicBezTo>
                    <a:pt x="70104" y="4025138"/>
                    <a:pt x="0" y="3955161"/>
                    <a:pt x="0" y="3868674"/>
                  </a:cubicBezTo>
                  <a:lnTo>
                    <a:pt x="0" y="156337"/>
                  </a:lnTo>
                  <a:lnTo>
                    <a:pt x="6350" y="156337"/>
                  </a:lnTo>
                  <a:lnTo>
                    <a:pt x="0" y="156337"/>
                  </a:lnTo>
                  <a:moveTo>
                    <a:pt x="12700" y="156337"/>
                  </a:moveTo>
                  <a:lnTo>
                    <a:pt x="12700" y="3868674"/>
                  </a:lnTo>
                  <a:lnTo>
                    <a:pt x="6350" y="3868674"/>
                  </a:lnTo>
                  <a:lnTo>
                    <a:pt x="12700" y="3868674"/>
                  </a:lnTo>
                  <a:cubicBezTo>
                    <a:pt x="12700" y="3948049"/>
                    <a:pt x="77089" y="4012311"/>
                    <a:pt x="156718" y="4012311"/>
                  </a:cubicBezTo>
                  <a:lnTo>
                    <a:pt x="10619232" y="4012311"/>
                  </a:lnTo>
                  <a:cubicBezTo>
                    <a:pt x="10698734" y="4012311"/>
                    <a:pt x="10763250" y="3947922"/>
                    <a:pt x="10763250" y="3868674"/>
                  </a:cubicBezTo>
                  <a:lnTo>
                    <a:pt x="10763250" y="156337"/>
                  </a:lnTo>
                  <a:cubicBezTo>
                    <a:pt x="10763250" y="77089"/>
                    <a:pt x="10698861" y="12700"/>
                    <a:pt x="10619232" y="12700"/>
                  </a:cubicBezTo>
                  <a:lnTo>
                    <a:pt x="156718" y="12700"/>
                  </a:lnTo>
                  <a:lnTo>
                    <a:pt x="156718" y="6350"/>
                  </a:lnTo>
                  <a:lnTo>
                    <a:pt x="156718" y="12700"/>
                  </a:lnTo>
                  <a:cubicBezTo>
                    <a:pt x="77089" y="12700"/>
                    <a:pt x="12700" y="77089"/>
                    <a:pt x="12700" y="156337"/>
                  </a:cubicBezTo>
                  <a:close/>
                </a:path>
              </a:pathLst>
            </a:custGeom>
            <a:solidFill>
              <a:srgbClr val="4A2C85"/>
            </a:solidFill>
          </p:spPr>
        </p:sp>
      </p:grpSp>
      <p:grpSp>
        <p:nvGrpSpPr>
          <p:cNvPr id="23" name="Group 23"/>
          <p:cNvGrpSpPr/>
          <p:nvPr/>
        </p:nvGrpSpPr>
        <p:grpSpPr>
          <a:xfrm>
            <a:off x="9555361" y="2387054"/>
            <a:ext cx="3348781" cy="418505"/>
            <a:chOff x="0" y="0"/>
            <a:chExt cx="4465042" cy="558007"/>
          </a:xfrm>
        </p:grpSpPr>
        <p:sp>
          <p:nvSpPr>
            <p:cNvPr id="24" name="Freeform 24"/>
            <p:cNvSpPr/>
            <p:nvPr/>
          </p:nvSpPr>
          <p:spPr>
            <a:xfrm>
              <a:off x="0" y="0"/>
              <a:ext cx="4465042" cy="558007"/>
            </a:xfrm>
            <a:custGeom>
              <a:avLst/>
              <a:gdLst/>
              <a:ahLst/>
              <a:cxnLst/>
              <a:rect l="l" t="t" r="r" b="b"/>
              <a:pathLst>
                <a:path w="4465042" h="558007">
                  <a:moveTo>
                    <a:pt x="0" y="0"/>
                  </a:moveTo>
                  <a:lnTo>
                    <a:pt x="4465042" y="0"/>
                  </a:lnTo>
                  <a:lnTo>
                    <a:pt x="4465042" y="558007"/>
                  </a:lnTo>
                  <a:lnTo>
                    <a:pt x="0" y="558007"/>
                  </a:lnTo>
                  <a:close/>
                </a:path>
              </a:pathLst>
            </a:custGeom>
            <a:solidFill>
              <a:srgbClr val="000000">
                <a:alpha val="0"/>
              </a:srgbClr>
            </a:solidFill>
          </p:spPr>
        </p:sp>
        <p:sp>
          <p:nvSpPr>
            <p:cNvPr id="25" name="TextBox 25"/>
            <p:cNvSpPr txBox="1"/>
            <p:nvPr/>
          </p:nvSpPr>
          <p:spPr>
            <a:xfrm>
              <a:off x="0" y="-9525"/>
              <a:ext cx="4465042" cy="567532"/>
            </a:xfrm>
            <a:prstGeom prst="rect">
              <a:avLst/>
            </a:prstGeom>
          </p:spPr>
          <p:txBody>
            <a:bodyPr lIns="0" tIns="0" rIns="0" bIns="0" rtlCol="0" anchor="t"/>
            <a:lstStyle/>
            <a:p>
              <a:pPr algn="l">
                <a:lnSpc>
                  <a:spcPts val="3249"/>
                </a:lnSpc>
              </a:pPr>
              <a:r>
                <a:rPr lang="en-US" sz="2625">
                  <a:solidFill>
                    <a:srgbClr val="DCD7E5"/>
                  </a:solidFill>
                  <a:latin typeface="Montserrat"/>
                  <a:ea typeface="Montserrat"/>
                  <a:cs typeface="Montserrat"/>
                  <a:sym typeface="Montserrat"/>
                </a:rPr>
                <a:t>Security</a:t>
              </a:r>
            </a:p>
          </p:txBody>
        </p:sp>
      </p:grpSp>
      <p:grpSp>
        <p:nvGrpSpPr>
          <p:cNvPr id="26" name="Group 26"/>
          <p:cNvGrpSpPr/>
          <p:nvPr/>
        </p:nvGrpSpPr>
        <p:grpSpPr>
          <a:xfrm>
            <a:off x="9555361" y="2966294"/>
            <a:ext cx="7517606" cy="428625"/>
            <a:chOff x="0" y="0"/>
            <a:chExt cx="10023475" cy="571500"/>
          </a:xfrm>
        </p:grpSpPr>
        <p:sp>
          <p:nvSpPr>
            <p:cNvPr id="27" name="Freeform 27"/>
            <p:cNvSpPr/>
            <p:nvPr/>
          </p:nvSpPr>
          <p:spPr>
            <a:xfrm>
              <a:off x="0" y="0"/>
              <a:ext cx="10023475" cy="571500"/>
            </a:xfrm>
            <a:custGeom>
              <a:avLst/>
              <a:gdLst/>
              <a:ahLst/>
              <a:cxnLst/>
              <a:rect l="l" t="t" r="r" b="b"/>
              <a:pathLst>
                <a:path w="10023475" h="571500">
                  <a:moveTo>
                    <a:pt x="0" y="0"/>
                  </a:moveTo>
                  <a:lnTo>
                    <a:pt x="10023475" y="0"/>
                  </a:lnTo>
                  <a:lnTo>
                    <a:pt x="10023475" y="571500"/>
                  </a:lnTo>
                  <a:lnTo>
                    <a:pt x="0" y="571500"/>
                  </a:lnTo>
                  <a:close/>
                </a:path>
              </a:pathLst>
            </a:custGeom>
            <a:solidFill>
              <a:srgbClr val="000000">
                <a:alpha val="0"/>
              </a:srgbClr>
            </a:solidFill>
          </p:spPr>
        </p:sp>
        <p:sp>
          <p:nvSpPr>
            <p:cNvPr id="28" name="TextBox 28"/>
            <p:cNvSpPr txBox="1"/>
            <p:nvPr/>
          </p:nvSpPr>
          <p:spPr>
            <a:xfrm>
              <a:off x="0" y="-85725"/>
              <a:ext cx="10023475" cy="6572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Li-Fi: High security due to light confinement.</a:t>
              </a:r>
            </a:p>
          </p:txBody>
        </p:sp>
      </p:grpSp>
      <p:grpSp>
        <p:nvGrpSpPr>
          <p:cNvPr id="29" name="Group 29"/>
          <p:cNvGrpSpPr/>
          <p:nvPr/>
        </p:nvGrpSpPr>
        <p:grpSpPr>
          <a:xfrm>
            <a:off x="9555361" y="3555652"/>
            <a:ext cx="7517606" cy="857250"/>
            <a:chOff x="0" y="0"/>
            <a:chExt cx="10023475" cy="1143000"/>
          </a:xfrm>
        </p:grpSpPr>
        <p:sp>
          <p:nvSpPr>
            <p:cNvPr id="30" name="Freeform 30"/>
            <p:cNvSpPr/>
            <p:nvPr/>
          </p:nvSpPr>
          <p:spPr>
            <a:xfrm>
              <a:off x="0" y="0"/>
              <a:ext cx="10023475" cy="1143000"/>
            </a:xfrm>
            <a:custGeom>
              <a:avLst/>
              <a:gdLst/>
              <a:ahLst/>
              <a:cxnLst/>
              <a:rect l="l" t="t" r="r" b="b"/>
              <a:pathLst>
                <a:path w="10023475" h="1143000">
                  <a:moveTo>
                    <a:pt x="0" y="0"/>
                  </a:moveTo>
                  <a:lnTo>
                    <a:pt x="10023475" y="0"/>
                  </a:lnTo>
                  <a:lnTo>
                    <a:pt x="10023475" y="1143000"/>
                  </a:lnTo>
                  <a:lnTo>
                    <a:pt x="0" y="1143000"/>
                  </a:lnTo>
                  <a:close/>
                </a:path>
              </a:pathLst>
            </a:custGeom>
            <a:solidFill>
              <a:srgbClr val="000000">
                <a:alpha val="0"/>
              </a:srgbClr>
            </a:solidFill>
          </p:spPr>
        </p:sp>
        <p:sp>
          <p:nvSpPr>
            <p:cNvPr id="31" name="TextBox 31"/>
            <p:cNvSpPr txBox="1"/>
            <p:nvPr/>
          </p:nvSpPr>
          <p:spPr>
            <a:xfrm>
              <a:off x="0" y="-85725"/>
              <a:ext cx="10023475" cy="12287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Wi-Fi: Vulnerable to hacking, requires encryption protocols (WPA3).</a:t>
              </a:r>
            </a:p>
          </p:txBody>
        </p:sp>
      </p:grpSp>
      <p:grpSp>
        <p:nvGrpSpPr>
          <p:cNvPr id="32" name="Group 32"/>
          <p:cNvGrpSpPr/>
          <p:nvPr/>
        </p:nvGrpSpPr>
        <p:grpSpPr>
          <a:xfrm>
            <a:off x="932855" y="5382071"/>
            <a:ext cx="8081962" cy="3018830"/>
            <a:chOff x="0" y="0"/>
            <a:chExt cx="10775950" cy="4025107"/>
          </a:xfrm>
        </p:grpSpPr>
        <p:sp>
          <p:nvSpPr>
            <p:cNvPr id="33" name="Freeform 33"/>
            <p:cNvSpPr/>
            <p:nvPr/>
          </p:nvSpPr>
          <p:spPr>
            <a:xfrm>
              <a:off x="6350" y="6350"/>
              <a:ext cx="10763250" cy="4012438"/>
            </a:xfrm>
            <a:custGeom>
              <a:avLst/>
              <a:gdLst/>
              <a:ahLst/>
              <a:cxnLst/>
              <a:rect l="l" t="t" r="r" b="b"/>
              <a:pathLst>
                <a:path w="10763250" h="4012438">
                  <a:moveTo>
                    <a:pt x="0" y="149987"/>
                  </a:moveTo>
                  <a:cubicBezTo>
                    <a:pt x="0" y="67183"/>
                    <a:pt x="67310" y="0"/>
                    <a:pt x="150368" y="0"/>
                  </a:cubicBezTo>
                  <a:lnTo>
                    <a:pt x="10612882" y="0"/>
                  </a:lnTo>
                  <a:cubicBezTo>
                    <a:pt x="10695940" y="0"/>
                    <a:pt x="10763250" y="67183"/>
                    <a:pt x="10763250" y="149987"/>
                  </a:cubicBezTo>
                  <a:lnTo>
                    <a:pt x="10763250" y="3862324"/>
                  </a:lnTo>
                  <a:cubicBezTo>
                    <a:pt x="10763250" y="3945128"/>
                    <a:pt x="10695940" y="4012311"/>
                    <a:pt x="10612882" y="4012311"/>
                  </a:cubicBezTo>
                  <a:lnTo>
                    <a:pt x="150368" y="4012311"/>
                  </a:lnTo>
                  <a:cubicBezTo>
                    <a:pt x="67310" y="4012438"/>
                    <a:pt x="0" y="3945255"/>
                    <a:pt x="0" y="3862324"/>
                  </a:cubicBezTo>
                  <a:close/>
                </a:path>
              </a:pathLst>
            </a:custGeom>
            <a:solidFill>
              <a:srgbClr val="31136C"/>
            </a:solidFill>
          </p:spPr>
        </p:sp>
        <p:sp>
          <p:nvSpPr>
            <p:cNvPr id="34" name="Freeform 34"/>
            <p:cNvSpPr/>
            <p:nvPr/>
          </p:nvSpPr>
          <p:spPr>
            <a:xfrm>
              <a:off x="0" y="0"/>
              <a:ext cx="10775950" cy="4025138"/>
            </a:xfrm>
            <a:custGeom>
              <a:avLst/>
              <a:gdLst/>
              <a:ahLst/>
              <a:cxnLst/>
              <a:rect l="l" t="t" r="r" b="b"/>
              <a:pathLst>
                <a:path w="10775950" h="4025138">
                  <a:moveTo>
                    <a:pt x="0" y="156337"/>
                  </a:moveTo>
                  <a:cubicBezTo>
                    <a:pt x="0" y="69977"/>
                    <a:pt x="70104" y="0"/>
                    <a:pt x="156718" y="0"/>
                  </a:cubicBezTo>
                  <a:lnTo>
                    <a:pt x="10619232" y="0"/>
                  </a:lnTo>
                  <a:lnTo>
                    <a:pt x="10619232" y="6350"/>
                  </a:lnTo>
                  <a:lnTo>
                    <a:pt x="10619232" y="0"/>
                  </a:lnTo>
                  <a:cubicBezTo>
                    <a:pt x="10705719" y="0"/>
                    <a:pt x="10775950" y="69977"/>
                    <a:pt x="10775950" y="156337"/>
                  </a:cubicBezTo>
                  <a:lnTo>
                    <a:pt x="10769600" y="156337"/>
                  </a:lnTo>
                  <a:lnTo>
                    <a:pt x="10775950" y="156337"/>
                  </a:lnTo>
                  <a:lnTo>
                    <a:pt x="10775950" y="3868674"/>
                  </a:lnTo>
                  <a:lnTo>
                    <a:pt x="10769600" y="3868674"/>
                  </a:lnTo>
                  <a:lnTo>
                    <a:pt x="10775950" y="3868674"/>
                  </a:lnTo>
                  <a:cubicBezTo>
                    <a:pt x="10775950" y="3955034"/>
                    <a:pt x="10705846" y="4025011"/>
                    <a:pt x="10619232" y="4025011"/>
                  </a:cubicBezTo>
                  <a:lnTo>
                    <a:pt x="10619232" y="4018661"/>
                  </a:lnTo>
                  <a:lnTo>
                    <a:pt x="10619232" y="4025011"/>
                  </a:lnTo>
                  <a:lnTo>
                    <a:pt x="156718" y="4025011"/>
                  </a:lnTo>
                  <a:lnTo>
                    <a:pt x="156718" y="4018661"/>
                  </a:lnTo>
                  <a:lnTo>
                    <a:pt x="156718" y="4025011"/>
                  </a:lnTo>
                  <a:cubicBezTo>
                    <a:pt x="70104" y="4025138"/>
                    <a:pt x="0" y="3955161"/>
                    <a:pt x="0" y="3868674"/>
                  </a:cubicBezTo>
                  <a:lnTo>
                    <a:pt x="0" y="156337"/>
                  </a:lnTo>
                  <a:lnTo>
                    <a:pt x="6350" y="156337"/>
                  </a:lnTo>
                  <a:lnTo>
                    <a:pt x="0" y="156337"/>
                  </a:lnTo>
                  <a:moveTo>
                    <a:pt x="12700" y="156337"/>
                  </a:moveTo>
                  <a:lnTo>
                    <a:pt x="12700" y="3868674"/>
                  </a:lnTo>
                  <a:lnTo>
                    <a:pt x="6350" y="3868674"/>
                  </a:lnTo>
                  <a:lnTo>
                    <a:pt x="12700" y="3868674"/>
                  </a:lnTo>
                  <a:cubicBezTo>
                    <a:pt x="12700" y="3948049"/>
                    <a:pt x="77089" y="4012311"/>
                    <a:pt x="156718" y="4012311"/>
                  </a:cubicBezTo>
                  <a:lnTo>
                    <a:pt x="10619232" y="4012311"/>
                  </a:lnTo>
                  <a:cubicBezTo>
                    <a:pt x="10698734" y="4012311"/>
                    <a:pt x="10763250" y="3947922"/>
                    <a:pt x="10763250" y="3868674"/>
                  </a:cubicBezTo>
                  <a:lnTo>
                    <a:pt x="10763250" y="156337"/>
                  </a:lnTo>
                  <a:cubicBezTo>
                    <a:pt x="10763250" y="77089"/>
                    <a:pt x="10698861" y="12700"/>
                    <a:pt x="10619232" y="12700"/>
                  </a:cubicBezTo>
                  <a:lnTo>
                    <a:pt x="156718" y="12700"/>
                  </a:lnTo>
                  <a:lnTo>
                    <a:pt x="156718" y="6350"/>
                  </a:lnTo>
                  <a:lnTo>
                    <a:pt x="156718" y="12700"/>
                  </a:lnTo>
                  <a:cubicBezTo>
                    <a:pt x="77089" y="12700"/>
                    <a:pt x="12700" y="77089"/>
                    <a:pt x="12700" y="156337"/>
                  </a:cubicBezTo>
                  <a:close/>
                </a:path>
              </a:pathLst>
            </a:custGeom>
            <a:solidFill>
              <a:srgbClr val="4A2C85"/>
            </a:solidFill>
          </p:spPr>
        </p:sp>
      </p:grpSp>
      <p:grpSp>
        <p:nvGrpSpPr>
          <p:cNvPr id="35" name="Group 35"/>
          <p:cNvGrpSpPr/>
          <p:nvPr/>
        </p:nvGrpSpPr>
        <p:grpSpPr>
          <a:xfrm>
            <a:off x="1215032" y="5664250"/>
            <a:ext cx="3348781" cy="418505"/>
            <a:chOff x="0" y="0"/>
            <a:chExt cx="4465042" cy="558007"/>
          </a:xfrm>
        </p:grpSpPr>
        <p:sp>
          <p:nvSpPr>
            <p:cNvPr id="36" name="Freeform 36"/>
            <p:cNvSpPr/>
            <p:nvPr/>
          </p:nvSpPr>
          <p:spPr>
            <a:xfrm>
              <a:off x="0" y="0"/>
              <a:ext cx="4465042" cy="558007"/>
            </a:xfrm>
            <a:custGeom>
              <a:avLst/>
              <a:gdLst/>
              <a:ahLst/>
              <a:cxnLst/>
              <a:rect l="l" t="t" r="r" b="b"/>
              <a:pathLst>
                <a:path w="4465042" h="558007">
                  <a:moveTo>
                    <a:pt x="0" y="0"/>
                  </a:moveTo>
                  <a:lnTo>
                    <a:pt x="4465042" y="0"/>
                  </a:lnTo>
                  <a:lnTo>
                    <a:pt x="4465042" y="558007"/>
                  </a:lnTo>
                  <a:lnTo>
                    <a:pt x="0" y="558007"/>
                  </a:lnTo>
                  <a:close/>
                </a:path>
              </a:pathLst>
            </a:custGeom>
            <a:solidFill>
              <a:srgbClr val="000000">
                <a:alpha val="0"/>
              </a:srgbClr>
            </a:solidFill>
          </p:spPr>
        </p:sp>
        <p:sp>
          <p:nvSpPr>
            <p:cNvPr id="37" name="TextBox 37"/>
            <p:cNvSpPr txBox="1"/>
            <p:nvPr/>
          </p:nvSpPr>
          <p:spPr>
            <a:xfrm>
              <a:off x="0" y="-9525"/>
              <a:ext cx="4465042" cy="567532"/>
            </a:xfrm>
            <a:prstGeom prst="rect">
              <a:avLst/>
            </a:prstGeom>
          </p:spPr>
          <p:txBody>
            <a:bodyPr lIns="0" tIns="0" rIns="0" bIns="0" rtlCol="0" anchor="t"/>
            <a:lstStyle/>
            <a:p>
              <a:pPr algn="l">
                <a:lnSpc>
                  <a:spcPts val="3249"/>
                </a:lnSpc>
              </a:pPr>
              <a:r>
                <a:rPr lang="en-US" sz="2625">
                  <a:solidFill>
                    <a:srgbClr val="DCD7E5"/>
                  </a:solidFill>
                  <a:latin typeface="Montserrat"/>
                  <a:ea typeface="Montserrat"/>
                  <a:cs typeface="Montserrat"/>
                  <a:sym typeface="Montserrat"/>
                </a:rPr>
                <a:t>Range</a:t>
              </a:r>
            </a:p>
          </p:txBody>
        </p:sp>
      </p:grpSp>
      <p:grpSp>
        <p:nvGrpSpPr>
          <p:cNvPr id="38" name="Group 38"/>
          <p:cNvGrpSpPr/>
          <p:nvPr/>
        </p:nvGrpSpPr>
        <p:grpSpPr>
          <a:xfrm>
            <a:off x="1215032" y="6243489"/>
            <a:ext cx="7517606" cy="428625"/>
            <a:chOff x="0" y="0"/>
            <a:chExt cx="10023475" cy="571500"/>
          </a:xfrm>
        </p:grpSpPr>
        <p:sp>
          <p:nvSpPr>
            <p:cNvPr id="39" name="Freeform 39"/>
            <p:cNvSpPr/>
            <p:nvPr/>
          </p:nvSpPr>
          <p:spPr>
            <a:xfrm>
              <a:off x="0" y="0"/>
              <a:ext cx="10023475" cy="571500"/>
            </a:xfrm>
            <a:custGeom>
              <a:avLst/>
              <a:gdLst/>
              <a:ahLst/>
              <a:cxnLst/>
              <a:rect l="l" t="t" r="r" b="b"/>
              <a:pathLst>
                <a:path w="10023475" h="571500">
                  <a:moveTo>
                    <a:pt x="0" y="0"/>
                  </a:moveTo>
                  <a:lnTo>
                    <a:pt x="10023475" y="0"/>
                  </a:lnTo>
                  <a:lnTo>
                    <a:pt x="10023475" y="571500"/>
                  </a:lnTo>
                  <a:lnTo>
                    <a:pt x="0" y="571500"/>
                  </a:lnTo>
                  <a:close/>
                </a:path>
              </a:pathLst>
            </a:custGeom>
            <a:solidFill>
              <a:srgbClr val="000000">
                <a:alpha val="0"/>
              </a:srgbClr>
            </a:solidFill>
          </p:spPr>
        </p:sp>
        <p:sp>
          <p:nvSpPr>
            <p:cNvPr id="40" name="TextBox 40"/>
            <p:cNvSpPr txBox="1"/>
            <p:nvPr/>
          </p:nvSpPr>
          <p:spPr>
            <a:xfrm>
              <a:off x="0" y="-85725"/>
              <a:ext cx="10023475" cy="6572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Li-Fi: Shorter range, limited to a single room or line of sight.</a:t>
              </a:r>
            </a:p>
          </p:txBody>
        </p:sp>
      </p:grpSp>
      <p:grpSp>
        <p:nvGrpSpPr>
          <p:cNvPr id="41" name="Group 41"/>
          <p:cNvGrpSpPr/>
          <p:nvPr/>
        </p:nvGrpSpPr>
        <p:grpSpPr>
          <a:xfrm>
            <a:off x="1215032" y="6832847"/>
            <a:ext cx="7517606" cy="428625"/>
            <a:chOff x="0" y="0"/>
            <a:chExt cx="10023475" cy="571500"/>
          </a:xfrm>
        </p:grpSpPr>
        <p:sp>
          <p:nvSpPr>
            <p:cNvPr id="42" name="Freeform 42"/>
            <p:cNvSpPr/>
            <p:nvPr/>
          </p:nvSpPr>
          <p:spPr>
            <a:xfrm>
              <a:off x="0" y="0"/>
              <a:ext cx="10023475" cy="571500"/>
            </a:xfrm>
            <a:custGeom>
              <a:avLst/>
              <a:gdLst/>
              <a:ahLst/>
              <a:cxnLst/>
              <a:rect l="l" t="t" r="r" b="b"/>
              <a:pathLst>
                <a:path w="10023475" h="571500">
                  <a:moveTo>
                    <a:pt x="0" y="0"/>
                  </a:moveTo>
                  <a:lnTo>
                    <a:pt x="10023475" y="0"/>
                  </a:lnTo>
                  <a:lnTo>
                    <a:pt x="10023475" y="571500"/>
                  </a:lnTo>
                  <a:lnTo>
                    <a:pt x="0" y="571500"/>
                  </a:lnTo>
                  <a:close/>
                </a:path>
              </a:pathLst>
            </a:custGeom>
            <a:solidFill>
              <a:srgbClr val="000000">
                <a:alpha val="0"/>
              </a:srgbClr>
            </a:solidFill>
          </p:spPr>
        </p:sp>
        <p:sp>
          <p:nvSpPr>
            <p:cNvPr id="43" name="TextBox 43"/>
            <p:cNvSpPr txBox="1"/>
            <p:nvPr/>
          </p:nvSpPr>
          <p:spPr>
            <a:xfrm>
              <a:off x="0" y="-85725"/>
              <a:ext cx="10023475" cy="6572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Wi-Fi: Longer range, can cover entire buildings or outdoor areas.</a:t>
              </a:r>
            </a:p>
          </p:txBody>
        </p:sp>
      </p:grpSp>
      <p:grpSp>
        <p:nvGrpSpPr>
          <p:cNvPr id="44" name="Group 44"/>
          <p:cNvGrpSpPr/>
          <p:nvPr/>
        </p:nvGrpSpPr>
        <p:grpSpPr>
          <a:xfrm>
            <a:off x="9273183" y="5382071"/>
            <a:ext cx="8081962" cy="3018830"/>
            <a:chOff x="0" y="0"/>
            <a:chExt cx="10775950" cy="4025107"/>
          </a:xfrm>
        </p:grpSpPr>
        <p:sp>
          <p:nvSpPr>
            <p:cNvPr id="45" name="Freeform 45"/>
            <p:cNvSpPr/>
            <p:nvPr/>
          </p:nvSpPr>
          <p:spPr>
            <a:xfrm>
              <a:off x="6350" y="6350"/>
              <a:ext cx="10763250" cy="4012438"/>
            </a:xfrm>
            <a:custGeom>
              <a:avLst/>
              <a:gdLst/>
              <a:ahLst/>
              <a:cxnLst/>
              <a:rect l="l" t="t" r="r" b="b"/>
              <a:pathLst>
                <a:path w="10763250" h="4012438">
                  <a:moveTo>
                    <a:pt x="0" y="149987"/>
                  </a:moveTo>
                  <a:cubicBezTo>
                    <a:pt x="0" y="67183"/>
                    <a:pt x="67310" y="0"/>
                    <a:pt x="150368" y="0"/>
                  </a:cubicBezTo>
                  <a:lnTo>
                    <a:pt x="10612882" y="0"/>
                  </a:lnTo>
                  <a:cubicBezTo>
                    <a:pt x="10695940" y="0"/>
                    <a:pt x="10763250" y="67183"/>
                    <a:pt x="10763250" y="149987"/>
                  </a:cubicBezTo>
                  <a:lnTo>
                    <a:pt x="10763250" y="3862324"/>
                  </a:lnTo>
                  <a:cubicBezTo>
                    <a:pt x="10763250" y="3945128"/>
                    <a:pt x="10695940" y="4012311"/>
                    <a:pt x="10612882" y="4012311"/>
                  </a:cubicBezTo>
                  <a:lnTo>
                    <a:pt x="150368" y="4012311"/>
                  </a:lnTo>
                  <a:cubicBezTo>
                    <a:pt x="67310" y="4012438"/>
                    <a:pt x="0" y="3945255"/>
                    <a:pt x="0" y="3862324"/>
                  </a:cubicBezTo>
                  <a:close/>
                </a:path>
              </a:pathLst>
            </a:custGeom>
            <a:solidFill>
              <a:srgbClr val="31136C"/>
            </a:solidFill>
          </p:spPr>
        </p:sp>
        <p:sp>
          <p:nvSpPr>
            <p:cNvPr id="46" name="Freeform 46"/>
            <p:cNvSpPr/>
            <p:nvPr/>
          </p:nvSpPr>
          <p:spPr>
            <a:xfrm>
              <a:off x="0" y="0"/>
              <a:ext cx="10775950" cy="4025138"/>
            </a:xfrm>
            <a:custGeom>
              <a:avLst/>
              <a:gdLst/>
              <a:ahLst/>
              <a:cxnLst/>
              <a:rect l="l" t="t" r="r" b="b"/>
              <a:pathLst>
                <a:path w="10775950" h="4025138">
                  <a:moveTo>
                    <a:pt x="0" y="156337"/>
                  </a:moveTo>
                  <a:cubicBezTo>
                    <a:pt x="0" y="69977"/>
                    <a:pt x="70104" y="0"/>
                    <a:pt x="156718" y="0"/>
                  </a:cubicBezTo>
                  <a:lnTo>
                    <a:pt x="10619232" y="0"/>
                  </a:lnTo>
                  <a:lnTo>
                    <a:pt x="10619232" y="6350"/>
                  </a:lnTo>
                  <a:lnTo>
                    <a:pt x="10619232" y="0"/>
                  </a:lnTo>
                  <a:cubicBezTo>
                    <a:pt x="10705719" y="0"/>
                    <a:pt x="10775950" y="69977"/>
                    <a:pt x="10775950" y="156337"/>
                  </a:cubicBezTo>
                  <a:lnTo>
                    <a:pt x="10769600" y="156337"/>
                  </a:lnTo>
                  <a:lnTo>
                    <a:pt x="10775950" y="156337"/>
                  </a:lnTo>
                  <a:lnTo>
                    <a:pt x="10775950" y="3868674"/>
                  </a:lnTo>
                  <a:lnTo>
                    <a:pt x="10769600" y="3868674"/>
                  </a:lnTo>
                  <a:lnTo>
                    <a:pt x="10775950" y="3868674"/>
                  </a:lnTo>
                  <a:cubicBezTo>
                    <a:pt x="10775950" y="3955034"/>
                    <a:pt x="10705846" y="4025011"/>
                    <a:pt x="10619232" y="4025011"/>
                  </a:cubicBezTo>
                  <a:lnTo>
                    <a:pt x="10619232" y="4018661"/>
                  </a:lnTo>
                  <a:lnTo>
                    <a:pt x="10619232" y="4025011"/>
                  </a:lnTo>
                  <a:lnTo>
                    <a:pt x="156718" y="4025011"/>
                  </a:lnTo>
                  <a:lnTo>
                    <a:pt x="156718" y="4018661"/>
                  </a:lnTo>
                  <a:lnTo>
                    <a:pt x="156718" y="4025011"/>
                  </a:lnTo>
                  <a:cubicBezTo>
                    <a:pt x="70104" y="4025138"/>
                    <a:pt x="0" y="3955161"/>
                    <a:pt x="0" y="3868674"/>
                  </a:cubicBezTo>
                  <a:lnTo>
                    <a:pt x="0" y="156337"/>
                  </a:lnTo>
                  <a:lnTo>
                    <a:pt x="6350" y="156337"/>
                  </a:lnTo>
                  <a:lnTo>
                    <a:pt x="0" y="156337"/>
                  </a:lnTo>
                  <a:moveTo>
                    <a:pt x="12700" y="156337"/>
                  </a:moveTo>
                  <a:lnTo>
                    <a:pt x="12700" y="3868674"/>
                  </a:lnTo>
                  <a:lnTo>
                    <a:pt x="6350" y="3868674"/>
                  </a:lnTo>
                  <a:lnTo>
                    <a:pt x="12700" y="3868674"/>
                  </a:lnTo>
                  <a:cubicBezTo>
                    <a:pt x="12700" y="3948049"/>
                    <a:pt x="77089" y="4012311"/>
                    <a:pt x="156718" y="4012311"/>
                  </a:cubicBezTo>
                  <a:lnTo>
                    <a:pt x="10619232" y="4012311"/>
                  </a:lnTo>
                  <a:cubicBezTo>
                    <a:pt x="10698734" y="4012311"/>
                    <a:pt x="10763250" y="3947922"/>
                    <a:pt x="10763250" y="3868674"/>
                  </a:cubicBezTo>
                  <a:lnTo>
                    <a:pt x="10763250" y="156337"/>
                  </a:lnTo>
                  <a:cubicBezTo>
                    <a:pt x="10763250" y="77089"/>
                    <a:pt x="10698861" y="12700"/>
                    <a:pt x="10619232" y="12700"/>
                  </a:cubicBezTo>
                  <a:lnTo>
                    <a:pt x="156718" y="12700"/>
                  </a:lnTo>
                  <a:lnTo>
                    <a:pt x="156718" y="6350"/>
                  </a:lnTo>
                  <a:lnTo>
                    <a:pt x="156718" y="12700"/>
                  </a:lnTo>
                  <a:cubicBezTo>
                    <a:pt x="77089" y="12700"/>
                    <a:pt x="12700" y="77089"/>
                    <a:pt x="12700" y="156337"/>
                  </a:cubicBezTo>
                  <a:close/>
                </a:path>
              </a:pathLst>
            </a:custGeom>
            <a:solidFill>
              <a:srgbClr val="4A2C85"/>
            </a:solidFill>
          </p:spPr>
        </p:sp>
      </p:grpSp>
      <p:grpSp>
        <p:nvGrpSpPr>
          <p:cNvPr id="47" name="Group 47"/>
          <p:cNvGrpSpPr/>
          <p:nvPr/>
        </p:nvGrpSpPr>
        <p:grpSpPr>
          <a:xfrm>
            <a:off x="9555361" y="5664250"/>
            <a:ext cx="3348781" cy="418505"/>
            <a:chOff x="0" y="0"/>
            <a:chExt cx="4465042" cy="558007"/>
          </a:xfrm>
        </p:grpSpPr>
        <p:sp>
          <p:nvSpPr>
            <p:cNvPr id="48" name="Freeform 48"/>
            <p:cNvSpPr/>
            <p:nvPr/>
          </p:nvSpPr>
          <p:spPr>
            <a:xfrm>
              <a:off x="0" y="0"/>
              <a:ext cx="4465042" cy="558007"/>
            </a:xfrm>
            <a:custGeom>
              <a:avLst/>
              <a:gdLst/>
              <a:ahLst/>
              <a:cxnLst/>
              <a:rect l="l" t="t" r="r" b="b"/>
              <a:pathLst>
                <a:path w="4465042" h="558007">
                  <a:moveTo>
                    <a:pt x="0" y="0"/>
                  </a:moveTo>
                  <a:lnTo>
                    <a:pt x="4465042" y="0"/>
                  </a:lnTo>
                  <a:lnTo>
                    <a:pt x="4465042" y="558007"/>
                  </a:lnTo>
                  <a:lnTo>
                    <a:pt x="0" y="558007"/>
                  </a:lnTo>
                  <a:close/>
                </a:path>
              </a:pathLst>
            </a:custGeom>
            <a:solidFill>
              <a:srgbClr val="000000">
                <a:alpha val="0"/>
              </a:srgbClr>
            </a:solidFill>
          </p:spPr>
        </p:sp>
        <p:sp>
          <p:nvSpPr>
            <p:cNvPr id="49" name="TextBox 49"/>
            <p:cNvSpPr txBox="1"/>
            <p:nvPr/>
          </p:nvSpPr>
          <p:spPr>
            <a:xfrm>
              <a:off x="0" y="-9525"/>
              <a:ext cx="4465042" cy="567532"/>
            </a:xfrm>
            <a:prstGeom prst="rect">
              <a:avLst/>
            </a:prstGeom>
          </p:spPr>
          <p:txBody>
            <a:bodyPr lIns="0" tIns="0" rIns="0" bIns="0" rtlCol="0" anchor="t"/>
            <a:lstStyle/>
            <a:p>
              <a:pPr algn="l">
                <a:lnSpc>
                  <a:spcPts val="3249"/>
                </a:lnSpc>
              </a:pPr>
              <a:r>
                <a:rPr lang="en-US" sz="2625">
                  <a:solidFill>
                    <a:srgbClr val="DCD7E5"/>
                  </a:solidFill>
                  <a:latin typeface="Montserrat"/>
                  <a:ea typeface="Montserrat"/>
                  <a:cs typeface="Montserrat"/>
                  <a:sym typeface="Montserrat"/>
                </a:rPr>
                <a:t>Applications</a:t>
              </a:r>
            </a:p>
          </p:txBody>
        </p:sp>
      </p:grpSp>
      <p:grpSp>
        <p:nvGrpSpPr>
          <p:cNvPr id="50" name="Group 50"/>
          <p:cNvGrpSpPr/>
          <p:nvPr/>
        </p:nvGrpSpPr>
        <p:grpSpPr>
          <a:xfrm>
            <a:off x="9555361" y="6243489"/>
            <a:ext cx="7517606" cy="857250"/>
            <a:chOff x="0" y="0"/>
            <a:chExt cx="10023475" cy="1143000"/>
          </a:xfrm>
        </p:grpSpPr>
        <p:sp>
          <p:nvSpPr>
            <p:cNvPr id="51" name="Freeform 51"/>
            <p:cNvSpPr/>
            <p:nvPr/>
          </p:nvSpPr>
          <p:spPr>
            <a:xfrm>
              <a:off x="0" y="0"/>
              <a:ext cx="10023475" cy="1143000"/>
            </a:xfrm>
            <a:custGeom>
              <a:avLst/>
              <a:gdLst/>
              <a:ahLst/>
              <a:cxnLst/>
              <a:rect l="l" t="t" r="r" b="b"/>
              <a:pathLst>
                <a:path w="10023475" h="1143000">
                  <a:moveTo>
                    <a:pt x="0" y="0"/>
                  </a:moveTo>
                  <a:lnTo>
                    <a:pt x="10023475" y="0"/>
                  </a:lnTo>
                  <a:lnTo>
                    <a:pt x="10023475" y="1143000"/>
                  </a:lnTo>
                  <a:lnTo>
                    <a:pt x="0" y="1143000"/>
                  </a:lnTo>
                  <a:close/>
                </a:path>
              </a:pathLst>
            </a:custGeom>
            <a:solidFill>
              <a:srgbClr val="000000">
                <a:alpha val="0"/>
              </a:srgbClr>
            </a:solidFill>
          </p:spPr>
        </p:sp>
        <p:sp>
          <p:nvSpPr>
            <p:cNvPr id="52" name="TextBox 52"/>
            <p:cNvSpPr txBox="1"/>
            <p:nvPr/>
          </p:nvSpPr>
          <p:spPr>
            <a:xfrm>
              <a:off x="0" y="-85725"/>
              <a:ext cx="10023475" cy="12287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Li-Fi: Secure data transfer, underwater communication, hospitals.</a:t>
              </a:r>
            </a:p>
          </p:txBody>
        </p:sp>
      </p:grpSp>
      <p:grpSp>
        <p:nvGrpSpPr>
          <p:cNvPr id="53" name="Group 53"/>
          <p:cNvGrpSpPr/>
          <p:nvPr/>
        </p:nvGrpSpPr>
        <p:grpSpPr>
          <a:xfrm>
            <a:off x="9555361" y="7261472"/>
            <a:ext cx="7517606" cy="857250"/>
            <a:chOff x="0" y="0"/>
            <a:chExt cx="10023475" cy="1143000"/>
          </a:xfrm>
        </p:grpSpPr>
        <p:sp>
          <p:nvSpPr>
            <p:cNvPr id="54" name="Freeform 54"/>
            <p:cNvSpPr/>
            <p:nvPr/>
          </p:nvSpPr>
          <p:spPr>
            <a:xfrm>
              <a:off x="0" y="0"/>
              <a:ext cx="10023475" cy="1143000"/>
            </a:xfrm>
            <a:custGeom>
              <a:avLst/>
              <a:gdLst/>
              <a:ahLst/>
              <a:cxnLst/>
              <a:rect l="l" t="t" r="r" b="b"/>
              <a:pathLst>
                <a:path w="10023475" h="1143000">
                  <a:moveTo>
                    <a:pt x="0" y="0"/>
                  </a:moveTo>
                  <a:lnTo>
                    <a:pt x="10023475" y="0"/>
                  </a:lnTo>
                  <a:lnTo>
                    <a:pt x="10023475" y="1143000"/>
                  </a:lnTo>
                  <a:lnTo>
                    <a:pt x="0" y="1143000"/>
                  </a:lnTo>
                  <a:close/>
                </a:path>
              </a:pathLst>
            </a:custGeom>
            <a:solidFill>
              <a:srgbClr val="000000">
                <a:alpha val="0"/>
              </a:srgbClr>
            </a:solidFill>
          </p:spPr>
        </p:sp>
        <p:sp>
          <p:nvSpPr>
            <p:cNvPr id="55" name="TextBox 55"/>
            <p:cNvSpPr txBox="1"/>
            <p:nvPr/>
          </p:nvSpPr>
          <p:spPr>
            <a:xfrm>
              <a:off x="0" y="-85725"/>
              <a:ext cx="10023475" cy="1228725"/>
            </a:xfrm>
            <a:prstGeom prst="rect">
              <a:avLst/>
            </a:prstGeom>
          </p:spPr>
          <p:txBody>
            <a:bodyPr lIns="0" tIns="0" rIns="0" bIns="0" rtlCol="0" anchor="t"/>
            <a:lstStyle/>
            <a:p>
              <a:pPr algn="l">
                <a:lnSpc>
                  <a:spcPts val="3374"/>
                </a:lnSpc>
              </a:pPr>
              <a:r>
                <a:rPr lang="en-US" sz="2062">
                  <a:solidFill>
                    <a:srgbClr val="DCD7E5"/>
                  </a:solidFill>
                  <a:latin typeface="Heebo Light"/>
                  <a:ea typeface="Heebo Light"/>
                  <a:cs typeface="Heebo Light"/>
                  <a:sym typeface="Heebo Light"/>
                </a:rPr>
                <a:t>Wi-Fi: General internet access, home networking, public hotspots.</a:t>
              </a:r>
            </a:p>
          </p:txBody>
        </p:sp>
      </p:grpSp>
      <p:grpSp>
        <p:nvGrpSpPr>
          <p:cNvPr id="56" name="Group 56"/>
          <p:cNvGrpSpPr/>
          <p:nvPr/>
        </p:nvGrpSpPr>
        <p:grpSpPr>
          <a:xfrm>
            <a:off x="937617" y="8782050"/>
            <a:ext cx="16412766" cy="857250"/>
            <a:chOff x="0" y="0"/>
            <a:chExt cx="21883688" cy="1143000"/>
          </a:xfrm>
        </p:grpSpPr>
        <p:sp>
          <p:nvSpPr>
            <p:cNvPr id="57" name="Freeform 57"/>
            <p:cNvSpPr/>
            <p:nvPr/>
          </p:nvSpPr>
          <p:spPr>
            <a:xfrm>
              <a:off x="0" y="0"/>
              <a:ext cx="21883689" cy="1143000"/>
            </a:xfrm>
            <a:custGeom>
              <a:avLst/>
              <a:gdLst/>
              <a:ahLst/>
              <a:cxnLst/>
              <a:rect l="l" t="t" r="r" b="b"/>
              <a:pathLst>
                <a:path w="21883689" h="1143000">
                  <a:moveTo>
                    <a:pt x="0" y="0"/>
                  </a:moveTo>
                  <a:lnTo>
                    <a:pt x="21883689" y="0"/>
                  </a:lnTo>
                  <a:lnTo>
                    <a:pt x="21883689" y="1143000"/>
                  </a:lnTo>
                  <a:lnTo>
                    <a:pt x="0" y="1143000"/>
                  </a:lnTo>
                  <a:close/>
                </a:path>
              </a:pathLst>
            </a:custGeom>
            <a:solidFill>
              <a:srgbClr val="000000">
                <a:alpha val="0"/>
              </a:srgbClr>
            </a:solidFill>
          </p:spPr>
        </p:sp>
        <p:sp>
          <p:nvSpPr>
            <p:cNvPr id="58" name="TextBox 58"/>
            <p:cNvSpPr txBox="1"/>
            <p:nvPr/>
          </p:nvSpPr>
          <p:spPr>
            <a:xfrm>
              <a:off x="0" y="-85725"/>
              <a:ext cx="21883688" cy="1228725"/>
            </a:xfrm>
            <a:prstGeom prst="rect">
              <a:avLst/>
            </a:prstGeom>
          </p:spPr>
          <p:txBody>
            <a:bodyPr lIns="0" tIns="0" rIns="0" bIns="0" rtlCol="0" anchor="t"/>
            <a:lstStyle/>
            <a:p>
              <a:pPr algn="l">
                <a:lnSpc>
                  <a:spcPts val="3374"/>
                </a:lnSpc>
              </a:pPr>
              <a:r>
                <a:rPr lang="en-US" sz="2062" dirty="0">
                  <a:solidFill>
                    <a:srgbClr val="DCD7E5"/>
                  </a:solidFill>
                  <a:latin typeface="Heebo Light"/>
                  <a:ea typeface="Heebo Light"/>
                  <a:cs typeface="Heebo Light"/>
                  <a:sym typeface="Heebo Light"/>
                </a:rPr>
                <a:t>While Wi-Fi provides broader coverage, Li-Fi excels in security and interference-free environments, making it suitable for specialized applications.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696497" y="821829"/>
            <a:ext cx="9753005" cy="1497509"/>
            <a:chOff x="0" y="0"/>
            <a:chExt cx="13004007" cy="1996678"/>
          </a:xfrm>
        </p:grpSpPr>
        <p:sp>
          <p:nvSpPr>
            <p:cNvPr id="7" name="Freeform 7"/>
            <p:cNvSpPr/>
            <p:nvPr/>
          </p:nvSpPr>
          <p:spPr>
            <a:xfrm>
              <a:off x="0" y="0"/>
              <a:ext cx="13004007" cy="1996678"/>
            </a:xfrm>
            <a:custGeom>
              <a:avLst/>
              <a:gdLst/>
              <a:ahLst/>
              <a:cxnLst/>
              <a:rect l="l" t="t" r="r" b="b"/>
              <a:pathLst>
                <a:path w="13004007" h="1996678">
                  <a:moveTo>
                    <a:pt x="0" y="0"/>
                  </a:moveTo>
                  <a:lnTo>
                    <a:pt x="13004007" y="0"/>
                  </a:lnTo>
                  <a:lnTo>
                    <a:pt x="13004007" y="1996678"/>
                  </a:lnTo>
                  <a:lnTo>
                    <a:pt x="0" y="1996678"/>
                  </a:lnTo>
                  <a:close/>
                </a:path>
              </a:pathLst>
            </a:custGeom>
            <a:solidFill>
              <a:srgbClr val="000000">
                <a:alpha val="0"/>
              </a:srgbClr>
            </a:solidFill>
          </p:spPr>
        </p:sp>
        <p:sp>
          <p:nvSpPr>
            <p:cNvPr id="8" name="TextBox 8"/>
            <p:cNvSpPr txBox="1"/>
            <p:nvPr/>
          </p:nvSpPr>
          <p:spPr>
            <a:xfrm>
              <a:off x="0" y="-19050"/>
              <a:ext cx="13004007" cy="2015728"/>
            </a:xfrm>
            <a:prstGeom prst="rect">
              <a:avLst/>
            </a:prstGeom>
          </p:spPr>
          <p:txBody>
            <a:bodyPr lIns="0" tIns="0" rIns="0" bIns="0" rtlCol="0" anchor="t"/>
            <a:lstStyle/>
            <a:p>
              <a:pPr algn="l">
                <a:lnSpc>
                  <a:spcPts val="5874"/>
                </a:lnSpc>
              </a:pPr>
              <a:r>
                <a:rPr lang="en-US" sz="4687">
                  <a:solidFill>
                    <a:srgbClr val="F2F0F4"/>
                  </a:solidFill>
                  <a:latin typeface="Montserrat"/>
                  <a:ea typeface="Montserrat"/>
                  <a:cs typeface="Montserrat"/>
                  <a:sym typeface="Montserrat"/>
                </a:rPr>
                <a:t>Project Overview: Li-Fi Text Messaging System</a:t>
              </a:r>
            </a:p>
          </p:txBody>
        </p:sp>
      </p:grpSp>
      <p:sp>
        <p:nvSpPr>
          <p:cNvPr id="9" name="Freeform 9" descr="preencoded.png"/>
          <p:cNvSpPr/>
          <p:nvPr/>
        </p:nvSpPr>
        <p:spPr>
          <a:xfrm>
            <a:off x="7696497" y="2678609"/>
            <a:ext cx="1197918" cy="1437531"/>
          </a:xfrm>
          <a:custGeom>
            <a:avLst/>
            <a:gdLst/>
            <a:ahLst/>
            <a:cxnLst/>
            <a:rect l="l" t="t" r="r" b="b"/>
            <a:pathLst>
              <a:path w="1197918" h="1437531">
                <a:moveTo>
                  <a:pt x="0" y="0"/>
                </a:moveTo>
                <a:lnTo>
                  <a:pt x="1197918" y="0"/>
                </a:lnTo>
                <a:lnTo>
                  <a:pt x="1197918" y="1437531"/>
                </a:lnTo>
                <a:lnTo>
                  <a:pt x="0" y="1437531"/>
                </a:lnTo>
                <a:lnTo>
                  <a:pt x="0" y="0"/>
                </a:lnTo>
                <a:close/>
              </a:path>
            </a:pathLst>
          </a:custGeom>
          <a:blipFill>
            <a:blip r:embed="rId5"/>
            <a:stretch>
              <a:fillRect l="-67" r="-67"/>
            </a:stretch>
          </a:blipFill>
        </p:spPr>
      </p:sp>
      <p:grpSp>
        <p:nvGrpSpPr>
          <p:cNvPr id="10" name="Group 10"/>
          <p:cNvGrpSpPr/>
          <p:nvPr/>
        </p:nvGrpSpPr>
        <p:grpSpPr>
          <a:xfrm>
            <a:off x="9253686" y="2918072"/>
            <a:ext cx="3517255" cy="374302"/>
            <a:chOff x="0" y="0"/>
            <a:chExt cx="4689673" cy="499070"/>
          </a:xfrm>
        </p:grpSpPr>
        <p:sp>
          <p:nvSpPr>
            <p:cNvPr id="11" name="Freeform 11"/>
            <p:cNvSpPr/>
            <p:nvPr/>
          </p:nvSpPr>
          <p:spPr>
            <a:xfrm>
              <a:off x="0" y="0"/>
              <a:ext cx="4689673" cy="499070"/>
            </a:xfrm>
            <a:custGeom>
              <a:avLst/>
              <a:gdLst/>
              <a:ahLst/>
              <a:cxnLst/>
              <a:rect l="l" t="t" r="r" b="b"/>
              <a:pathLst>
                <a:path w="4689673" h="499070">
                  <a:moveTo>
                    <a:pt x="0" y="0"/>
                  </a:moveTo>
                  <a:lnTo>
                    <a:pt x="4689673" y="0"/>
                  </a:lnTo>
                  <a:lnTo>
                    <a:pt x="4689673" y="499070"/>
                  </a:lnTo>
                  <a:lnTo>
                    <a:pt x="0" y="499070"/>
                  </a:lnTo>
                  <a:close/>
                </a:path>
              </a:pathLst>
            </a:custGeom>
            <a:solidFill>
              <a:srgbClr val="000000">
                <a:alpha val="0"/>
              </a:srgbClr>
            </a:solidFill>
          </p:spPr>
        </p:sp>
        <p:sp>
          <p:nvSpPr>
            <p:cNvPr id="12" name="TextBox 12"/>
            <p:cNvSpPr txBox="1"/>
            <p:nvPr/>
          </p:nvSpPr>
          <p:spPr>
            <a:xfrm>
              <a:off x="0" y="-19050"/>
              <a:ext cx="4689673" cy="518120"/>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Li-Fi App (Smartphone)</a:t>
              </a:r>
            </a:p>
          </p:txBody>
        </p:sp>
      </p:grpSp>
      <p:grpSp>
        <p:nvGrpSpPr>
          <p:cNvPr id="13" name="Group 13"/>
          <p:cNvGrpSpPr/>
          <p:nvPr/>
        </p:nvGrpSpPr>
        <p:grpSpPr>
          <a:xfrm>
            <a:off x="9253686" y="3435995"/>
            <a:ext cx="8195816" cy="383381"/>
            <a:chOff x="0" y="0"/>
            <a:chExt cx="10927755" cy="511175"/>
          </a:xfrm>
        </p:grpSpPr>
        <p:sp>
          <p:nvSpPr>
            <p:cNvPr id="14" name="Freeform 14"/>
            <p:cNvSpPr/>
            <p:nvPr/>
          </p:nvSpPr>
          <p:spPr>
            <a:xfrm>
              <a:off x="0" y="0"/>
              <a:ext cx="10927755" cy="511175"/>
            </a:xfrm>
            <a:custGeom>
              <a:avLst/>
              <a:gdLst/>
              <a:ahLst/>
              <a:cxnLst/>
              <a:rect l="l" t="t" r="r" b="b"/>
              <a:pathLst>
                <a:path w="10927755" h="511175">
                  <a:moveTo>
                    <a:pt x="0" y="0"/>
                  </a:moveTo>
                  <a:lnTo>
                    <a:pt x="10927755" y="0"/>
                  </a:lnTo>
                  <a:lnTo>
                    <a:pt x="10927755" y="511175"/>
                  </a:lnTo>
                  <a:lnTo>
                    <a:pt x="0" y="511175"/>
                  </a:lnTo>
                  <a:close/>
                </a:path>
              </a:pathLst>
            </a:custGeom>
            <a:solidFill>
              <a:srgbClr val="000000">
                <a:alpha val="0"/>
              </a:srgbClr>
            </a:solidFill>
          </p:spPr>
        </p:sp>
        <p:sp>
          <p:nvSpPr>
            <p:cNvPr id="15" name="TextBox 15"/>
            <p:cNvSpPr txBox="1"/>
            <p:nvPr/>
          </p:nvSpPr>
          <p:spPr>
            <a:xfrm>
              <a:off x="0" y="-85725"/>
              <a:ext cx="10927755" cy="596900"/>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Converts text messages into binary code and modulates the flashlight.</a:t>
              </a:r>
            </a:p>
          </p:txBody>
        </p:sp>
      </p:grpSp>
      <p:sp>
        <p:nvSpPr>
          <p:cNvPr id="16" name="Freeform 16" descr="preencoded.png"/>
          <p:cNvSpPr/>
          <p:nvPr/>
        </p:nvSpPr>
        <p:spPr>
          <a:xfrm>
            <a:off x="7696497" y="4116140"/>
            <a:ext cx="1197918" cy="1437531"/>
          </a:xfrm>
          <a:custGeom>
            <a:avLst/>
            <a:gdLst/>
            <a:ahLst/>
            <a:cxnLst/>
            <a:rect l="l" t="t" r="r" b="b"/>
            <a:pathLst>
              <a:path w="1197918" h="1437531">
                <a:moveTo>
                  <a:pt x="0" y="0"/>
                </a:moveTo>
                <a:lnTo>
                  <a:pt x="1197918" y="0"/>
                </a:lnTo>
                <a:lnTo>
                  <a:pt x="1197918" y="1437531"/>
                </a:lnTo>
                <a:lnTo>
                  <a:pt x="0" y="1437531"/>
                </a:lnTo>
                <a:lnTo>
                  <a:pt x="0" y="0"/>
                </a:lnTo>
                <a:close/>
              </a:path>
            </a:pathLst>
          </a:custGeom>
          <a:blipFill>
            <a:blip r:embed="rId6"/>
            <a:stretch>
              <a:fillRect l="-67" r="-67"/>
            </a:stretch>
          </a:blipFill>
        </p:spPr>
      </p:sp>
      <p:grpSp>
        <p:nvGrpSpPr>
          <p:cNvPr id="17" name="Group 17"/>
          <p:cNvGrpSpPr/>
          <p:nvPr/>
        </p:nvGrpSpPr>
        <p:grpSpPr>
          <a:xfrm>
            <a:off x="9253686" y="4355604"/>
            <a:ext cx="2995018" cy="374302"/>
            <a:chOff x="0" y="0"/>
            <a:chExt cx="3993357" cy="499070"/>
          </a:xfrm>
        </p:grpSpPr>
        <p:sp>
          <p:nvSpPr>
            <p:cNvPr id="18" name="Freeform 18"/>
            <p:cNvSpPr/>
            <p:nvPr/>
          </p:nvSpPr>
          <p:spPr>
            <a:xfrm>
              <a:off x="0" y="0"/>
              <a:ext cx="3993357" cy="499070"/>
            </a:xfrm>
            <a:custGeom>
              <a:avLst/>
              <a:gdLst/>
              <a:ahLst/>
              <a:cxnLst/>
              <a:rect l="l" t="t" r="r" b="b"/>
              <a:pathLst>
                <a:path w="3993357" h="499070">
                  <a:moveTo>
                    <a:pt x="0" y="0"/>
                  </a:moveTo>
                  <a:lnTo>
                    <a:pt x="3993357" y="0"/>
                  </a:lnTo>
                  <a:lnTo>
                    <a:pt x="3993357" y="499070"/>
                  </a:lnTo>
                  <a:lnTo>
                    <a:pt x="0" y="499070"/>
                  </a:lnTo>
                  <a:close/>
                </a:path>
              </a:pathLst>
            </a:custGeom>
            <a:solidFill>
              <a:srgbClr val="000000">
                <a:alpha val="0"/>
              </a:srgbClr>
            </a:solidFill>
          </p:spPr>
        </p:sp>
        <p:sp>
          <p:nvSpPr>
            <p:cNvPr id="19" name="TextBox 19"/>
            <p:cNvSpPr txBox="1"/>
            <p:nvPr/>
          </p:nvSpPr>
          <p:spPr>
            <a:xfrm>
              <a:off x="0" y="-19050"/>
              <a:ext cx="3993357" cy="518120"/>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LDR Module</a:t>
              </a:r>
            </a:p>
          </p:txBody>
        </p:sp>
      </p:grpSp>
      <p:grpSp>
        <p:nvGrpSpPr>
          <p:cNvPr id="20" name="Group 20"/>
          <p:cNvGrpSpPr/>
          <p:nvPr/>
        </p:nvGrpSpPr>
        <p:grpSpPr>
          <a:xfrm>
            <a:off x="9253686" y="4873526"/>
            <a:ext cx="8195816" cy="383381"/>
            <a:chOff x="0" y="0"/>
            <a:chExt cx="10927755" cy="511175"/>
          </a:xfrm>
        </p:grpSpPr>
        <p:sp>
          <p:nvSpPr>
            <p:cNvPr id="21" name="Freeform 21"/>
            <p:cNvSpPr/>
            <p:nvPr/>
          </p:nvSpPr>
          <p:spPr>
            <a:xfrm>
              <a:off x="0" y="0"/>
              <a:ext cx="10927755" cy="511175"/>
            </a:xfrm>
            <a:custGeom>
              <a:avLst/>
              <a:gdLst/>
              <a:ahLst/>
              <a:cxnLst/>
              <a:rect l="l" t="t" r="r" b="b"/>
              <a:pathLst>
                <a:path w="10927755" h="511175">
                  <a:moveTo>
                    <a:pt x="0" y="0"/>
                  </a:moveTo>
                  <a:lnTo>
                    <a:pt x="10927755" y="0"/>
                  </a:lnTo>
                  <a:lnTo>
                    <a:pt x="10927755" y="511175"/>
                  </a:lnTo>
                  <a:lnTo>
                    <a:pt x="0" y="511175"/>
                  </a:lnTo>
                  <a:close/>
                </a:path>
              </a:pathLst>
            </a:custGeom>
            <a:solidFill>
              <a:srgbClr val="000000">
                <a:alpha val="0"/>
              </a:srgbClr>
            </a:solidFill>
          </p:spPr>
        </p:sp>
        <p:sp>
          <p:nvSpPr>
            <p:cNvPr id="22" name="TextBox 22"/>
            <p:cNvSpPr txBox="1"/>
            <p:nvPr/>
          </p:nvSpPr>
          <p:spPr>
            <a:xfrm>
              <a:off x="0" y="-85725"/>
              <a:ext cx="10927755" cy="596900"/>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Detects flashlight pulses and converts them into electrical signals.</a:t>
              </a:r>
            </a:p>
          </p:txBody>
        </p:sp>
      </p:grpSp>
      <p:sp>
        <p:nvSpPr>
          <p:cNvPr id="23" name="Freeform 23" descr="preencoded.png"/>
          <p:cNvSpPr/>
          <p:nvPr/>
        </p:nvSpPr>
        <p:spPr>
          <a:xfrm>
            <a:off x="7696497" y="5553670"/>
            <a:ext cx="1197918" cy="1437531"/>
          </a:xfrm>
          <a:custGeom>
            <a:avLst/>
            <a:gdLst/>
            <a:ahLst/>
            <a:cxnLst/>
            <a:rect l="l" t="t" r="r" b="b"/>
            <a:pathLst>
              <a:path w="1197918" h="1437531">
                <a:moveTo>
                  <a:pt x="0" y="0"/>
                </a:moveTo>
                <a:lnTo>
                  <a:pt x="1197918" y="0"/>
                </a:lnTo>
                <a:lnTo>
                  <a:pt x="1197918" y="1437531"/>
                </a:lnTo>
                <a:lnTo>
                  <a:pt x="0" y="1437531"/>
                </a:lnTo>
                <a:lnTo>
                  <a:pt x="0" y="0"/>
                </a:lnTo>
                <a:close/>
              </a:path>
            </a:pathLst>
          </a:custGeom>
          <a:blipFill>
            <a:blip r:embed="rId7"/>
            <a:stretch>
              <a:fillRect l="-67" r="-67"/>
            </a:stretch>
          </a:blipFill>
        </p:spPr>
      </p:sp>
      <p:grpSp>
        <p:nvGrpSpPr>
          <p:cNvPr id="24" name="Group 24"/>
          <p:cNvGrpSpPr/>
          <p:nvPr/>
        </p:nvGrpSpPr>
        <p:grpSpPr>
          <a:xfrm>
            <a:off x="9253686" y="5793135"/>
            <a:ext cx="2995018" cy="374302"/>
            <a:chOff x="0" y="0"/>
            <a:chExt cx="3993357" cy="499070"/>
          </a:xfrm>
        </p:grpSpPr>
        <p:sp>
          <p:nvSpPr>
            <p:cNvPr id="25" name="Freeform 25"/>
            <p:cNvSpPr/>
            <p:nvPr/>
          </p:nvSpPr>
          <p:spPr>
            <a:xfrm>
              <a:off x="0" y="0"/>
              <a:ext cx="3993357" cy="499070"/>
            </a:xfrm>
            <a:custGeom>
              <a:avLst/>
              <a:gdLst/>
              <a:ahLst/>
              <a:cxnLst/>
              <a:rect l="l" t="t" r="r" b="b"/>
              <a:pathLst>
                <a:path w="3993357" h="499070">
                  <a:moveTo>
                    <a:pt x="0" y="0"/>
                  </a:moveTo>
                  <a:lnTo>
                    <a:pt x="3993357" y="0"/>
                  </a:lnTo>
                  <a:lnTo>
                    <a:pt x="3993357" y="499070"/>
                  </a:lnTo>
                  <a:lnTo>
                    <a:pt x="0" y="499070"/>
                  </a:lnTo>
                  <a:close/>
                </a:path>
              </a:pathLst>
            </a:custGeom>
            <a:solidFill>
              <a:srgbClr val="000000">
                <a:alpha val="0"/>
              </a:srgbClr>
            </a:solidFill>
          </p:spPr>
        </p:sp>
        <p:sp>
          <p:nvSpPr>
            <p:cNvPr id="26" name="TextBox 26"/>
            <p:cNvSpPr txBox="1"/>
            <p:nvPr/>
          </p:nvSpPr>
          <p:spPr>
            <a:xfrm>
              <a:off x="0" y="-19050"/>
              <a:ext cx="3993357" cy="518120"/>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Arduino Uno</a:t>
              </a:r>
            </a:p>
          </p:txBody>
        </p:sp>
      </p:grpSp>
      <p:grpSp>
        <p:nvGrpSpPr>
          <p:cNvPr id="27" name="Group 27"/>
          <p:cNvGrpSpPr/>
          <p:nvPr/>
        </p:nvGrpSpPr>
        <p:grpSpPr>
          <a:xfrm>
            <a:off x="9253686" y="6311056"/>
            <a:ext cx="8195816" cy="383381"/>
            <a:chOff x="0" y="0"/>
            <a:chExt cx="10927755" cy="511175"/>
          </a:xfrm>
        </p:grpSpPr>
        <p:sp>
          <p:nvSpPr>
            <p:cNvPr id="28" name="Freeform 28"/>
            <p:cNvSpPr/>
            <p:nvPr/>
          </p:nvSpPr>
          <p:spPr>
            <a:xfrm>
              <a:off x="0" y="0"/>
              <a:ext cx="10927755" cy="511175"/>
            </a:xfrm>
            <a:custGeom>
              <a:avLst/>
              <a:gdLst/>
              <a:ahLst/>
              <a:cxnLst/>
              <a:rect l="l" t="t" r="r" b="b"/>
              <a:pathLst>
                <a:path w="10927755" h="511175">
                  <a:moveTo>
                    <a:pt x="0" y="0"/>
                  </a:moveTo>
                  <a:lnTo>
                    <a:pt x="10927755" y="0"/>
                  </a:lnTo>
                  <a:lnTo>
                    <a:pt x="10927755" y="511175"/>
                  </a:lnTo>
                  <a:lnTo>
                    <a:pt x="0" y="511175"/>
                  </a:lnTo>
                  <a:close/>
                </a:path>
              </a:pathLst>
            </a:custGeom>
            <a:solidFill>
              <a:srgbClr val="000000">
                <a:alpha val="0"/>
              </a:srgbClr>
            </a:solidFill>
          </p:spPr>
        </p:sp>
        <p:sp>
          <p:nvSpPr>
            <p:cNvPr id="29" name="TextBox 29"/>
            <p:cNvSpPr txBox="1"/>
            <p:nvPr/>
          </p:nvSpPr>
          <p:spPr>
            <a:xfrm>
              <a:off x="0" y="-85725"/>
              <a:ext cx="10927755" cy="596900"/>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Processes signals from the LDR module and decodes binary data.</a:t>
              </a:r>
            </a:p>
          </p:txBody>
        </p:sp>
      </p:grpSp>
      <p:sp>
        <p:nvSpPr>
          <p:cNvPr id="30" name="Freeform 30" descr="preencoded.png"/>
          <p:cNvSpPr/>
          <p:nvPr/>
        </p:nvSpPr>
        <p:spPr>
          <a:xfrm>
            <a:off x="7696497" y="6991201"/>
            <a:ext cx="1197918" cy="1437531"/>
          </a:xfrm>
          <a:custGeom>
            <a:avLst/>
            <a:gdLst/>
            <a:ahLst/>
            <a:cxnLst/>
            <a:rect l="l" t="t" r="r" b="b"/>
            <a:pathLst>
              <a:path w="1197918" h="1437531">
                <a:moveTo>
                  <a:pt x="0" y="0"/>
                </a:moveTo>
                <a:lnTo>
                  <a:pt x="1197918" y="0"/>
                </a:lnTo>
                <a:lnTo>
                  <a:pt x="1197918" y="1437531"/>
                </a:lnTo>
                <a:lnTo>
                  <a:pt x="0" y="1437531"/>
                </a:lnTo>
                <a:lnTo>
                  <a:pt x="0" y="0"/>
                </a:lnTo>
                <a:close/>
              </a:path>
            </a:pathLst>
          </a:custGeom>
          <a:blipFill>
            <a:blip r:embed="rId8"/>
            <a:stretch>
              <a:fillRect l="-67" r="-67"/>
            </a:stretch>
          </a:blipFill>
        </p:spPr>
      </p:sp>
      <p:grpSp>
        <p:nvGrpSpPr>
          <p:cNvPr id="31" name="Group 31"/>
          <p:cNvGrpSpPr/>
          <p:nvPr/>
        </p:nvGrpSpPr>
        <p:grpSpPr>
          <a:xfrm>
            <a:off x="9253686" y="7230665"/>
            <a:ext cx="2995018" cy="374302"/>
            <a:chOff x="0" y="0"/>
            <a:chExt cx="3993357" cy="499070"/>
          </a:xfrm>
        </p:grpSpPr>
        <p:sp>
          <p:nvSpPr>
            <p:cNvPr id="32" name="Freeform 32"/>
            <p:cNvSpPr/>
            <p:nvPr/>
          </p:nvSpPr>
          <p:spPr>
            <a:xfrm>
              <a:off x="0" y="0"/>
              <a:ext cx="3993357" cy="499070"/>
            </a:xfrm>
            <a:custGeom>
              <a:avLst/>
              <a:gdLst/>
              <a:ahLst/>
              <a:cxnLst/>
              <a:rect l="l" t="t" r="r" b="b"/>
              <a:pathLst>
                <a:path w="3993357" h="499070">
                  <a:moveTo>
                    <a:pt x="0" y="0"/>
                  </a:moveTo>
                  <a:lnTo>
                    <a:pt x="3993357" y="0"/>
                  </a:lnTo>
                  <a:lnTo>
                    <a:pt x="3993357" y="499070"/>
                  </a:lnTo>
                  <a:lnTo>
                    <a:pt x="0" y="499070"/>
                  </a:lnTo>
                  <a:close/>
                </a:path>
              </a:pathLst>
            </a:custGeom>
            <a:solidFill>
              <a:srgbClr val="000000">
                <a:alpha val="0"/>
              </a:srgbClr>
            </a:solidFill>
          </p:spPr>
        </p:sp>
        <p:sp>
          <p:nvSpPr>
            <p:cNvPr id="33" name="TextBox 33"/>
            <p:cNvSpPr txBox="1"/>
            <p:nvPr/>
          </p:nvSpPr>
          <p:spPr>
            <a:xfrm>
              <a:off x="0" y="-19050"/>
              <a:ext cx="3993357" cy="518120"/>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LCD Screen</a:t>
              </a:r>
            </a:p>
          </p:txBody>
        </p:sp>
      </p:grpSp>
      <p:grpSp>
        <p:nvGrpSpPr>
          <p:cNvPr id="34" name="Group 34"/>
          <p:cNvGrpSpPr/>
          <p:nvPr/>
        </p:nvGrpSpPr>
        <p:grpSpPr>
          <a:xfrm>
            <a:off x="9253686" y="7748588"/>
            <a:ext cx="8195816" cy="383381"/>
            <a:chOff x="0" y="0"/>
            <a:chExt cx="10927755" cy="511175"/>
          </a:xfrm>
        </p:grpSpPr>
        <p:sp>
          <p:nvSpPr>
            <p:cNvPr id="35" name="Freeform 35"/>
            <p:cNvSpPr/>
            <p:nvPr/>
          </p:nvSpPr>
          <p:spPr>
            <a:xfrm>
              <a:off x="0" y="0"/>
              <a:ext cx="10927755" cy="511175"/>
            </a:xfrm>
            <a:custGeom>
              <a:avLst/>
              <a:gdLst/>
              <a:ahLst/>
              <a:cxnLst/>
              <a:rect l="l" t="t" r="r" b="b"/>
              <a:pathLst>
                <a:path w="10927755" h="511175">
                  <a:moveTo>
                    <a:pt x="0" y="0"/>
                  </a:moveTo>
                  <a:lnTo>
                    <a:pt x="10927755" y="0"/>
                  </a:lnTo>
                  <a:lnTo>
                    <a:pt x="10927755" y="511175"/>
                  </a:lnTo>
                  <a:lnTo>
                    <a:pt x="0" y="511175"/>
                  </a:lnTo>
                  <a:close/>
                </a:path>
              </a:pathLst>
            </a:custGeom>
            <a:solidFill>
              <a:srgbClr val="000000">
                <a:alpha val="0"/>
              </a:srgbClr>
            </a:solidFill>
          </p:spPr>
        </p:sp>
        <p:sp>
          <p:nvSpPr>
            <p:cNvPr id="36" name="TextBox 36"/>
            <p:cNvSpPr txBox="1"/>
            <p:nvPr/>
          </p:nvSpPr>
          <p:spPr>
            <a:xfrm>
              <a:off x="0" y="-85725"/>
              <a:ext cx="10927755" cy="596900"/>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Displays the decoded text message.</a:t>
              </a:r>
            </a:p>
          </p:txBody>
        </p:sp>
      </p:grpSp>
      <p:grpSp>
        <p:nvGrpSpPr>
          <p:cNvPr id="37" name="Group 37"/>
          <p:cNvGrpSpPr/>
          <p:nvPr/>
        </p:nvGrpSpPr>
        <p:grpSpPr>
          <a:xfrm>
            <a:off x="7696497" y="8698260"/>
            <a:ext cx="9753005" cy="766762"/>
            <a:chOff x="0" y="0"/>
            <a:chExt cx="13004007" cy="1022350"/>
          </a:xfrm>
        </p:grpSpPr>
        <p:sp>
          <p:nvSpPr>
            <p:cNvPr id="38" name="Freeform 38"/>
            <p:cNvSpPr/>
            <p:nvPr/>
          </p:nvSpPr>
          <p:spPr>
            <a:xfrm>
              <a:off x="0" y="0"/>
              <a:ext cx="13004007" cy="1022350"/>
            </a:xfrm>
            <a:custGeom>
              <a:avLst/>
              <a:gdLst/>
              <a:ahLst/>
              <a:cxnLst/>
              <a:rect l="l" t="t" r="r" b="b"/>
              <a:pathLst>
                <a:path w="13004007" h="1022350">
                  <a:moveTo>
                    <a:pt x="0" y="0"/>
                  </a:moveTo>
                  <a:lnTo>
                    <a:pt x="13004007" y="0"/>
                  </a:lnTo>
                  <a:lnTo>
                    <a:pt x="13004007" y="1022350"/>
                  </a:lnTo>
                  <a:lnTo>
                    <a:pt x="0" y="1022350"/>
                  </a:lnTo>
                  <a:close/>
                </a:path>
              </a:pathLst>
            </a:custGeom>
            <a:solidFill>
              <a:srgbClr val="000000">
                <a:alpha val="0"/>
              </a:srgbClr>
            </a:solidFill>
          </p:spPr>
        </p:sp>
        <p:sp>
          <p:nvSpPr>
            <p:cNvPr id="39" name="TextBox 39"/>
            <p:cNvSpPr txBox="1"/>
            <p:nvPr/>
          </p:nvSpPr>
          <p:spPr>
            <a:xfrm>
              <a:off x="0" y="-85725"/>
              <a:ext cx="13004007" cy="1108075"/>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Our project demonstrates a simple, secure communication channel using Li-Fi technology, showcasing the potential for text messaging via light signals.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p:cNvSpPr/>
          <p:nvPr/>
        </p:nvSpPr>
        <p:spPr>
          <a:xfrm>
            <a:off x="0" y="0"/>
            <a:ext cx="6858000" cy="10499824"/>
          </a:xfrm>
          <a:custGeom>
            <a:avLst/>
            <a:gdLst/>
            <a:ahLst/>
            <a:cxnLst/>
            <a:rect l="l" t="t" r="r" b="b"/>
            <a:pathLst>
              <a:path w="6858000" h="10499824">
                <a:moveTo>
                  <a:pt x="0" y="0"/>
                </a:moveTo>
                <a:lnTo>
                  <a:pt x="6858000" y="0"/>
                </a:lnTo>
                <a:lnTo>
                  <a:pt x="6858000" y="10499824"/>
                </a:lnTo>
                <a:lnTo>
                  <a:pt x="0" y="10499824"/>
                </a:lnTo>
                <a:lnTo>
                  <a:pt x="0" y="0"/>
                </a:lnTo>
                <a:close/>
              </a:path>
            </a:pathLst>
          </a:custGeom>
          <a:blipFill>
            <a:blip r:embed="rId4"/>
            <a:stretch>
              <a:fillRect l="-15" r="-15"/>
            </a:stretch>
          </a:blipFill>
        </p:spPr>
      </p:sp>
      <p:grpSp>
        <p:nvGrpSpPr>
          <p:cNvPr id="6" name="Group 6"/>
          <p:cNvGrpSpPr/>
          <p:nvPr/>
        </p:nvGrpSpPr>
        <p:grpSpPr>
          <a:xfrm>
            <a:off x="7819132" y="755154"/>
            <a:ext cx="9507736" cy="1716286"/>
            <a:chOff x="0" y="0"/>
            <a:chExt cx="12676982" cy="2288382"/>
          </a:xfrm>
        </p:grpSpPr>
        <p:sp>
          <p:nvSpPr>
            <p:cNvPr id="7" name="Freeform 7"/>
            <p:cNvSpPr/>
            <p:nvPr/>
          </p:nvSpPr>
          <p:spPr>
            <a:xfrm>
              <a:off x="0" y="0"/>
              <a:ext cx="12676982" cy="2288382"/>
            </a:xfrm>
            <a:custGeom>
              <a:avLst/>
              <a:gdLst/>
              <a:ahLst/>
              <a:cxnLst/>
              <a:rect l="l" t="t" r="r" b="b"/>
              <a:pathLst>
                <a:path w="12676982" h="2288382">
                  <a:moveTo>
                    <a:pt x="0" y="0"/>
                  </a:moveTo>
                  <a:lnTo>
                    <a:pt x="12676982" y="0"/>
                  </a:lnTo>
                  <a:lnTo>
                    <a:pt x="12676982" y="2288382"/>
                  </a:lnTo>
                  <a:lnTo>
                    <a:pt x="0" y="2288382"/>
                  </a:lnTo>
                  <a:close/>
                </a:path>
              </a:pathLst>
            </a:custGeom>
            <a:solidFill>
              <a:srgbClr val="000000">
                <a:alpha val="0"/>
              </a:srgbClr>
            </a:solidFill>
          </p:spPr>
        </p:sp>
        <p:sp>
          <p:nvSpPr>
            <p:cNvPr id="8" name="TextBox 8"/>
            <p:cNvSpPr txBox="1"/>
            <p:nvPr/>
          </p:nvSpPr>
          <p:spPr>
            <a:xfrm>
              <a:off x="0" y="-28575"/>
              <a:ext cx="12676982" cy="2316957"/>
            </a:xfrm>
            <a:prstGeom prst="rect">
              <a:avLst/>
            </a:prstGeom>
          </p:spPr>
          <p:txBody>
            <a:bodyPr lIns="0" tIns="0" rIns="0" bIns="0" rtlCol="0" anchor="t"/>
            <a:lstStyle/>
            <a:p>
              <a:pPr algn="l">
                <a:lnSpc>
                  <a:spcPts val="6749"/>
                </a:lnSpc>
              </a:pPr>
              <a:r>
                <a:rPr lang="en-US" sz="5374">
                  <a:solidFill>
                    <a:srgbClr val="F2F0F4"/>
                  </a:solidFill>
                  <a:latin typeface="Montserrat"/>
                  <a:ea typeface="Montserrat"/>
                  <a:cs typeface="Montserrat"/>
                  <a:sym typeface="Montserrat"/>
                </a:rPr>
                <a:t>Block Diagram of the Li-Fi System</a:t>
              </a:r>
            </a:p>
          </p:txBody>
        </p:sp>
      </p:grpSp>
      <p:grpSp>
        <p:nvGrpSpPr>
          <p:cNvPr id="9" name="Group 9"/>
          <p:cNvGrpSpPr/>
          <p:nvPr/>
        </p:nvGrpSpPr>
        <p:grpSpPr>
          <a:xfrm>
            <a:off x="7819132" y="2883248"/>
            <a:ext cx="9507736" cy="878681"/>
            <a:chOff x="0" y="0"/>
            <a:chExt cx="12676982" cy="1171575"/>
          </a:xfrm>
        </p:grpSpPr>
        <p:sp>
          <p:nvSpPr>
            <p:cNvPr id="10" name="Freeform 10"/>
            <p:cNvSpPr/>
            <p:nvPr/>
          </p:nvSpPr>
          <p:spPr>
            <a:xfrm>
              <a:off x="0" y="0"/>
              <a:ext cx="12676982" cy="1171575"/>
            </a:xfrm>
            <a:custGeom>
              <a:avLst/>
              <a:gdLst/>
              <a:ahLst/>
              <a:cxnLst/>
              <a:rect l="l" t="t" r="r" b="b"/>
              <a:pathLst>
                <a:path w="12676982" h="1171575">
                  <a:moveTo>
                    <a:pt x="0" y="0"/>
                  </a:moveTo>
                  <a:lnTo>
                    <a:pt x="12676982" y="0"/>
                  </a:lnTo>
                  <a:lnTo>
                    <a:pt x="12676982" y="1171575"/>
                  </a:lnTo>
                  <a:lnTo>
                    <a:pt x="0" y="1171575"/>
                  </a:lnTo>
                  <a:close/>
                </a:path>
              </a:pathLst>
            </a:custGeom>
            <a:solidFill>
              <a:srgbClr val="000000">
                <a:alpha val="0"/>
              </a:srgbClr>
            </a:solidFill>
          </p:spPr>
        </p:sp>
        <p:sp>
          <p:nvSpPr>
            <p:cNvPr id="11" name="TextBox 11"/>
            <p:cNvSpPr txBox="1"/>
            <p:nvPr/>
          </p:nvSpPr>
          <p:spPr>
            <a:xfrm>
              <a:off x="0" y="-85725"/>
              <a:ext cx="12676982" cy="1257300"/>
            </a:xfrm>
            <a:prstGeom prst="rect">
              <a:avLst/>
            </a:prstGeom>
          </p:spPr>
          <p:txBody>
            <a:bodyPr lIns="0" tIns="0" rIns="0" bIns="0" rtlCol="0" anchor="t"/>
            <a:lstStyle/>
            <a:p>
              <a:pPr algn="l">
                <a:lnSpc>
                  <a:spcPts val="3437"/>
                </a:lnSpc>
              </a:pPr>
              <a:r>
                <a:rPr lang="en-US" sz="2125">
                  <a:solidFill>
                    <a:srgbClr val="DCD7E5"/>
                  </a:solidFill>
                  <a:latin typeface="Heebo Light"/>
                  <a:ea typeface="Heebo Light"/>
                  <a:cs typeface="Heebo Light"/>
                  <a:sym typeface="Heebo Light"/>
                </a:rPr>
                <a:t>The following diagram illustrates the flow of data from the Smartphone (Li-Fi App) to the LCD Screen:</a:t>
              </a:r>
            </a:p>
          </p:txBody>
        </p:sp>
      </p:grpSp>
      <p:sp>
        <p:nvSpPr>
          <p:cNvPr id="12" name="Freeform 12" descr="preencoded.png"/>
          <p:cNvSpPr/>
          <p:nvPr/>
        </p:nvSpPr>
        <p:spPr>
          <a:xfrm>
            <a:off x="7819132" y="4070748"/>
            <a:ext cx="9507736" cy="5673924"/>
          </a:xfrm>
          <a:custGeom>
            <a:avLst/>
            <a:gdLst/>
            <a:ahLst/>
            <a:cxnLst/>
            <a:rect l="l" t="t" r="r" b="b"/>
            <a:pathLst>
              <a:path w="9507736" h="5673924">
                <a:moveTo>
                  <a:pt x="0" y="0"/>
                </a:moveTo>
                <a:lnTo>
                  <a:pt x="9507737" y="0"/>
                </a:lnTo>
                <a:lnTo>
                  <a:pt x="9507737" y="5673923"/>
                </a:lnTo>
                <a:lnTo>
                  <a:pt x="0" y="5673923"/>
                </a:lnTo>
                <a:lnTo>
                  <a:pt x="0" y="0"/>
                </a:lnTo>
                <a:close/>
              </a:path>
            </a:pathLst>
          </a:custGeom>
          <a:blipFill>
            <a:blip r:embed="rId5"/>
            <a:stretch>
              <a:fillRect t="-35" b="-35"/>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2319634"/>
            <a:ext cx="18288000" cy="2172891"/>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p:cNvSpPr/>
          <p:nvPr/>
        </p:nvSpPr>
        <p:spPr>
          <a:xfrm>
            <a:off x="0" y="-14990"/>
            <a:ext cx="18288000" cy="2319635"/>
          </a:xfrm>
          <a:custGeom>
            <a:avLst/>
            <a:gdLst/>
            <a:ahLst/>
            <a:cxnLst/>
            <a:rect l="l" t="t" r="r" b="b"/>
            <a:pathLst>
              <a:path w="18288000" h="2319635">
                <a:moveTo>
                  <a:pt x="0" y="0"/>
                </a:moveTo>
                <a:lnTo>
                  <a:pt x="18288000" y="0"/>
                </a:lnTo>
                <a:lnTo>
                  <a:pt x="18288000" y="2319635"/>
                </a:lnTo>
                <a:lnTo>
                  <a:pt x="0" y="2319635"/>
                </a:lnTo>
                <a:lnTo>
                  <a:pt x="0" y="0"/>
                </a:lnTo>
                <a:close/>
              </a:path>
            </a:pathLst>
          </a:custGeom>
          <a:blipFill>
            <a:blip r:embed="rId4"/>
            <a:stretch>
              <a:fillRect t="-96" b="-96"/>
            </a:stretch>
          </a:blipFill>
        </p:spPr>
      </p:sp>
      <p:grpSp>
        <p:nvGrpSpPr>
          <p:cNvPr id="6" name="Group 6"/>
          <p:cNvGrpSpPr/>
          <p:nvPr/>
        </p:nvGrpSpPr>
        <p:grpSpPr>
          <a:xfrm>
            <a:off x="649486" y="2831901"/>
            <a:ext cx="11954024" cy="579835"/>
            <a:chOff x="0" y="0"/>
            <a:chExt cx="15938698" cy="773113"/>
          </a:xfrm>
        </p:grpSpPr>
        <p:sp>
          <p:nvSpPr>
            <p:cNvPr id="7" name="Freeform 7"/>
            <p:cNvSpPr/>
            <p:nvPr/>
          </p:nvSpPr>
          <p:spPr>
            <a:xfrm>
              <a:off x="0" y="0"/>
              <a:ext cx="15938698" cy="773113"/>
            </a:xfrm>
            <a:custGeom>
              <a:avLst/>
              <a:gdLst/>
              <a:ahLst/>
              <a:cxnLst/>
              <a:rect l="l" t="t" r="r" b="b"/>
              <a:pathLst>
                <a:path w="15938698" h="773113">
                  <a:moveTo>
                    <a:pt x="0" y="0"/>
                  </a:moveTo>
                  <a:lnTo>
                    <a:pt x="15938698" y="0"/>
                  </a:lnTo>
                  <a:lnTo>
                    <a:pt x="15938698" y="773113"/>
                  </a:lnTo>
                  <a:lnTo>
                    <a:pt x="0" y="773113"/>
                  </a:lnTo>
                  <a:close/>
                </a:path>
              </a:pathLst>
            </a:custGeom>
            <a:solidFill>
              <a:srgbClr val="000000">
                <a:alpha val="0"/>
              </a:srgbClr>
            </a:solidFill>
          </p:spPr>
        </p:sp>
        <p:sp>
          <p:nvSpPr>
            <p:cNvPr id="8" name="TextBox 8"/>
            <p:cNvSpPr txBox="1"/>
            <p:nvPr/>
          </p:nvSpPr>
          <p:spPr>
            <a:xfrm>
              <a:off x="0" y="-9525"/>
              <a:ext cx="15938698" cy="782638"/>
            </a:xfrm>
            <a:prstGeom prst="rect">
              <a:avLst/>
            </a:prstGeom>
          </p:spPr>
          <p:txBody>
            <a:bodyPr lIns="0" tIns="0" rIns="0" bIns="0" rtlCol="0" anchor="t"/>
            <a:lstStyle/>
            <a:p>
              <a:pPr algn="l">
                <a:lnSpc>
                  <a:spcPts val="4562"/>
                </a:lnSpc>
              </a:pPr>
              <a:r>
                <a:rPr lang="en-US" sz="3625">
                  <a:solidFill>
                    <a:srgbClr val="F2F0F4"/>
                  </a:solidFill>
                  <a:latin typeface="Montserrat"/>
                  <a:ea typeface="Montserrat"/>
                  <a:cs typeface="Montserrat"/>
                  <a:sym typeface="Montserrat"/>
                </a:rPr>
                <a:t>Circuit Diagram of the Receiver (LDR, Arduino, LCD)</a:t>
              </a:r>
            </a:p>
          </p:txBody>
        </p:sp>
      </p:grpSp>
      <p:grpSp>
        <p:nvGrpSpPr>
          <p:cNvPr id="9" name="Group 9"/>
          <p:cNvGrpSpPr/>
          <p:nvPr/>
        </p:nvGrpSpPr>
        <p:grpSpPr>
          <a:xfrm>
            <a:off x="649411" y="3471614"/>
            <a:ext cx="16989029" cy="593824"/>
            <a:chOff x="0" y="0"/>
            <a:chExt cx="22652038" cy="791765"/>
          </a:xfrm>
        </p:grpSpPr>
        <p:sp>
          <p:nvSpPr>
            <p:cNvPr id="10" name="Freeform 10"/>
            <p:cNvSpPr/>
            <p:nvPr/>
          </p:nvSpPr>
          <p:spPr>
            <a:xfrm>
              <a:off x="0" y="0"/>
              <a:ext cx="22652039" cy="791765"/>
            </a:xfrm>
            <a:custGeom>
              <a:avLst/>
              <a:gdLst/>
              <a:ahLst/>
              <a:cxnLst/>
              <a:rect l="l" t="t" r="r" b="b"/>
              <a:pathLst>
                <a:path w="22652039" h="791765">
                  <a:moveTo>
                    <a:pt x="0" y="0"/>
                  </a:moveTo>
                  <a:lnTo>
                    <a:pt x="22652039" y="0"/>
                  </a:lnTo>
                  <a:lnTo>
                    <a:pt x="22652039" y="791765"/>
                  </a:lnTo>
                  <a:lnTo>
                    <a:pt x="0" y="791765"/>
                  </a:lnTo>
                  <a:close/>
                </a:path>
              </a:pathLst>
            </a:custGeom>
            <a:solidFill>
              <a:srgbClr val="000000">
                <a:alpha val="0"/>
              </a:srgbClr>
            </a:solidFill>
          </p:spPr>
        </p:sp>
        <p:sp>
          <p:nvSpPr>
            <p:cNvPr id="11" name="TextBox 11"/>
            <p:cNvSpPr txBox="1"/>
            <p:nvPr/>
          </p:nvSpPr>
          <p:spPr>
            <a:xfrm>
              <a:off x="0" y="-47625"/>
              <a:ext cx="22652038" cy="839390"/>
            </a:xfrm>
            <a:prstGeom prst="rect">
              <a:avLst/>
            </a:prstGeom>
          </p:spPr>
          <p:txBody>
            <a:bodyPr lIns="0" tIns="0" rIns="0" bIns="0" rtlCol="0" anchor="t"/>
            <a:lstStyle/>
            <a:p>
              <a:pPr algn="l">
                <a:lnSpc>
                  <a:spcPct val="150000"/>
                </a:lnSpc>
              </a:pPr>
              <a:r>
                <a:rPr lang="en-US" sz="2000" dirty="0">
                  <a:solidFill>
                    <a:srgbClr val="DCD7E5"/>
                  </a:solidFill>
                  <a:latin typeface="Heebo Light"/>
                  <a:ea typeface="Heebo Light"/>
                  <a:cs typeface="Heebo Light"/>
                  <a:sym typeface="Heebo Light"/>
                </a:rPr>
                <a:t>This circuit diagram shows the detailed schematic of the LDR module connected to the Arduino Uno, including pin connections for the LDR signal, power (5V), ground, and LCD screen connections for data and control signals.</a:t>
              </a:r>
            </a:p>
          </p:txBody>
        </p:sp>
      </p:grpSp>
      <p:sp>
        <p:nvSpPr>
          <p:cNvPr id="12" name="Freeform 12" descr="preencoded.png"/>
          <p:cNvSpPr/>
          <p:nvPr/>
        </p:nvSpPr>
        <p:spPr>
          <a:xfrm>
            <a:off x="6755458" y="4492526"/>
            <a:ext cx="4776936" cy="5282208"/>
          </a:xfrm>
          <a:custGeom>
            <a:avLst/>
            <a:gdLst/>
            <a:ahLst/>
            <a:cxnLst/>
            <a:rect l="l" t="t" r="r" b="b"/>
            <a:pathLst>
              <a:path w="4776936" h="5282208">
                <a:moveTo>
                  <a:pt x="0" y="0"/>
                </a:moveTo>
                <a:lnTo>
                  <a:pt x="4776936" y="0"/>
                </a:lnTo>
                <a:lnTo>
                  <a:pt x="4776936" y="5282208"/>
                </a:lnTo>
                <a:lnTo>
                  <a:pt x="0" y="5282208"/>
                </a:lnTo>
                <a:lnTo>
                  <a:pt x="0" y="0"/>
                </a:lnTo>
                <a:close/>
              </a:path>
            </a:pathLst>
          </a:custGeom>
          <a:blipFill>
            <a:blip r:embed="rId5"/>
            <a:stretch>
              <a:fillRect l="-8" r="-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030142"/>
            <a:ext cx="18288000" cy="2969714"/>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p:cNvSpPr/>
          <p:nvPr/>
        </p:nvSpPr>
        <p:spPr>
          <a:xfrm>
            <a:off x="0" y="0"/>
            <a:ext cx="18288000" cy="3015854"/>
          </a:xfrm>
          <a:custGeom>
            <a:avLst/>
            <a:gdLst/>
            <a:ahLst/>
            <a:cxnLst/>
            <a:rect l="l" t="t" r="r" b="b"/>
            <a:pathLst>
              <a:path w="18288000" h="3015854">
                <a:moveTo>
                  <a:pt x="0" y="0"/>
                </a:moveTo>
                <a:lnTo>
                  <a:pt x="18288000" y="0"/>
                </a:lnTo>
                <a:lnTo>
                  <a:pt x="18288000" y="3015854"/>
                </a:lnTo>
                <a:lnTo>
                  <a:pt x="0" y="3015854"/>
                </a:lnTo>
                <a:lnTo>
                  <a:pt x="0" y="0"/>
                </a:lnTo>
                <a:close/>
              </a:path>
            </a:pathLst>
          </a:custGeom>
          <a:blipFill>
            <a:blip r:embed="rId4"/>
            <a:stretch>
              <a:fillRect t="-59" b="-59"/>
            </a:stretch>
          </a:blipFill>
        </p:spPr>
      </p:sp>
      <p:grpSp>
        <p:nvGrpSpPr>
          <p:cNvPr id="6" name="Group 6"/>
          <p:cNvGrpSpPr/>
          <p:nvPr/>
        </p:nvGrpSpPr>
        <p:grpSpPr>
          <a:xfrm>
            <a:off x="844302" y="3680072"/>
            <a:ext cx="16034594" cy="753964"/>
            <a:chOff x="0" y="0"/>
            <a:chExt cx="21379458" cy="1005285"/>
          </a:xfrm>
        </p:grpSpPr>
        <p:sp>
          <p:nvSpPr>
            <p:cNvPr id="7" name="Freeform 7"/>
            <p:cNvSpPr/>
            <p:nvPr/>
          </p:nvSpPr>
          <p:spPr>
            <a:xfrm>
              <a:off x="0" y="0"/>
              <a:ext cx="21379458" cy="1005285"/>
            </a:xfrm>
            <a:custGeom>
              <a:avLst/>
              <a:gdLst/>
              <a:ahLst/>
              <a:cxnLst/>
              <a:rect l="l" t="t" r="r" b="b"/>
              <a:pathLst>
                <a:path w="21379458" h="1005285">
                  <a:moveTo>
                    <a:pt x="0" y="0"/>
                  </a:moveTo>
                  <a:lnTo>
                    <a:pt x="21379458" y="0"/>
                  </a:lnTo>
                  <a:lnTo>
                    <a:pt x="21379458" y="1005285"/>
                  </a:lnTo>
                  <a:lnTo>
                    <a:pt x="0" y="1005285"/>
                  </a:lnTo>
                  <a:close/>
                </a:path>
              </a:pathLst>
            </a:custGeom>
            <a:solidFill>
              <a:srgbClr val="000000">
                <a:alpha val="0"/>
              </a:srgbClr>
            </a:solidFill>
          </p:spPr>
        </p:sp>
        <p:sp>
          <p:nvSpPr>
            <p:cNvPr id="8" name="TextBox 8"/>
            <p:cNvSpPr txBox="1"/>
            <p:nvPr/>
          </p:nvSpPr>
          <p:spPr>
            <a:xfrm>
              <a:off x="0" y="-19050"/>
              <a:ext cx="21379458" cy="1024335"/>
            </a:xfrm>
            <a:prstGeom prst="rect">
              <a:avLst/>
            </a:prstGeom>
          </p:spPr>
          <p:txBody>
            <a:bodyPr lIns="0" tIns="0" rIns="0" bIns="0" rtlCol="0" anchor="t"/>
            <a:lstStyle/>
            <a:p>
              <a:pPr algn="l">
                <a:lnSpc>
                  <a:spcPts val="5874"/>
                </a:lnSpc>
              </a:pPr>
              <a:r>
                <a:rPr lang="en-US" sz="4687" dirty="0">
                  <a:solidFill>
                    <a:srgbClr val="F2F0F4"/>
                  </a:solidFill>
                  <a:latin typeface="Montserrat"/>
                  <a:ea typeface="Montserrat"/>
                  <a:cs typeface="Montserrat"/>
                  <a:sym typeface="Montserrat"/>
                </a:rPr>
                <a:t>Hardware Components: Specifications and Functions</a:t>
              </a:r>
            </a:p>
          </p:txBody>
        </p:sp>
      </p:grpSp>
      <p:sp>
        <p:nvSpPr>
          <p:cNvPr id="9" name="Freeform 9" descr="preencoded.png"/>
          <p:cNvSpPr/>
          <p:nvPr/>
        </p:nvSpPr>
        <p:spPr>
          <a:xfrm>
            <a:off x="844302" y="4837956"/>
            <a:ext cx="603051" cy="603051"/>
          </a:xfrm>
          <a:custGeom>
            <a:avLst/>
            <a:gdLst/>
            <a:ahLst/>
            <a:cxnLst/>
            <a:rect l="l" t="t" r="r" b="b"/>
            <a:pathLst>
              <a:path w="603051" h="603051">
                <a:moveTo>
                  <a:pt x="0" y="0"/>
                </a:moveTo>
                <a:lnTo>
                  <a:pt x="603052" y="0"/>
                </a:lnTo>
                <a:lnTo>
                  <a:pt x="603052" y="603051"/>
                </a:lnTo>
                <a:lnTo>
                  <a:pt x="0" y="603051"/>
                </a:lnTo>
                <a:lnTo>
                  <a:pt x="0" y="0"/>
                </a:lnTo>
                <a:close/>
              </a:path>
            </a:pathLst>
          </a:custGeom>
          <a:blipFill>
            <a:blip r:embed="rId5"/>
            <a:stretch>
              <a:fillRect/>
            </a:stretch>
          </a:blipFill>
        </p:spPr>
      </p:sp>
      <p:grpSp>
        <p:nvGrpSpPr>
          <p:cNvPr id="10" name="Group 10"/>
          <p:cNvGrpSpPr/>
          <p:nvPr/>
        </p:nvGrpSpPr>
        <p:grpSpPr>
          <a:xfrm>
            <a:off x="1688604" y="4795838"/>
            <a:ext cx="3015854" cy="376833"/>
            <a:chOff x="0" y="0"/>
            <a:chExt cx="4021138" cy="502443"/>
          </a:xfrm>
        </p:grpSpPr>
        <p:sp>
          <p:nvSpPr>
            <p:cNvPr id="11" name="Freeform 11"/>
            <p:cNvSpPr/>
            <p:nvPr/>
          </p:nvSpPr>
          <p:spPr>
            <a:xfrm>
              <a:off x="0" y="0"/>
              <a:ext cx="4021138" cy="502443"/>
            </a:xfrm>
            <a:custGeom>
              <a:avLst/>
              <a:gdLst/>
              <a:ahLst/>
              <a:cxnLst/>
              <a:rect l="l" t="t" r="r" b="b"/>
              <a:pathLst>
                <a:path w="4021138" h="502443">
                  <a:moveTo>
                    <a:pt x="0" y="0"/>
                  </a:moveTo>
                  <a:lnTo>
                    <a:pt x="4021138" y="0"/>
                  </a:lnTo>
                  <a:lnTo>
                    <a:pt x="4021138" y="502443"/>
                  </a:lnTo>
                  <a:lnTo>
                    <a:pt x="0" y="502443"/>
                  </a:lnTo>
                  <a:close/>
                </a:path>
              </a:pathLst>
            </a:custGeom>
            <a:solidFill>
              <a:srgbClr val="000000">
                <a:alpha val="0"/>
              </a:srgbClr>
            </a:solidFill>
          </p:spPr>
        </p:sp>
        <p:sp>
          <p:nvSpPr>
            <p:cNvPr id="12" name="TextBox 12"/>
            <p:cNvSpPr txBox="1"/>
            <p:nvPr/>
          </p:nvSpPr>
          <p:spPr>
            <a:xfrm>
              <a:off x="0" y="-19050"/>
              <a:ext cx="4021138" cy="521493"/>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Arduino Uno</a:t>
              </a:r>
            </a:p>
          </p:txBody>
        </p:sp>
      </p:grpSp>
      <p:grpSp>
        <p:nvGrpSpPr>
          <p:cNvPr id="13" name="Group 13"/>
          <p:cNvGrpSpPr/>
          <p:nvPr/>
        </p:nvGrpSpPr>
        <p:grpSpPr>
          <a:xfrm>
            <a:off x="1688604" y="5317331"/>
            <a:ext cx="15755094" cy="385911"/>
            <a:chOff x="0" y="0"/>
            <a:chExt cx="21006792" cy="514548"/>
          </a:xfrm>
        </p:grpSpPr>
        <p:sp>
          <p:nvSpPr>
            <p:cNvPr id="14" name="Freeform 14"/>
            <p:cNvSpPr/>
            <p:nvPr/>
          </p:nvSpPr>
          <p:spPr>
            <a:xfrm>
              <a:off x="0" y="0"/>
              <a:ext cx="21006792" cy="514548"/>
            </a:xfrm>
            <a:custGeom>
              <a:avLst/>
              <a:gdLst/>
              <a:ahLst/>
              <a:cxnLst/>
              <a:rect l="l" t="t" r="r" b="b"/>
              <a:pathLst>
                <a:path w="21006792" h="514548">
                  <a:moveTo>
                    <a:pt x="0" y="0"/>
                  </a:moveTo>
                  <a:lnTo>
                    <a:pt x="21006792" y="0"/>
                  </a:lnTo>
                  <a:lnTo>
                    <a:pt x="21006792" y="514548"/>
                  </a:lnTo>
                  <a:lnTo>
                    <a:pt x="0" y="514548"/>
                  </a:lnTo>
                  <a:close/>
                </a:path>
              </a:pathLst>
            </a:custGeom>
            <a:solidFill>
              <a:srgbClr val="000000">
                <a:alpha val="0"/>
              </a:srgbClr>
            </a:solidFill>
          </p:spPr>
        </p:sp>
        <p:sp>
          <p:nvSpPr>
            <p:cNvPr id="15" name="TextBox 15"/>
            <p:cNvSpPr txBox="1"/>
            <p:nvPr/>
          </p:nvSpPr>
          <p:spPr>
            <a:xfrm>
              <a:off x="0" y="-85725"/>
              <a:ext cx="21006792" cy="600273"/>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Microcontroller: ATmega328P, Clock Speed: 16 MHz, Digital I/O Pins: 14, Memory: 32 KB Flash, 2 KB SRAM, 1 KB EEPROM.</a:t>
              </a:r>
            </a:p>
          </p:txBody>
        </p:sp>
      </p:grpSp>
      <p:sp>
        <p:nvSpPr>
          <p:cNvPr id="16" name="Freeform 16" descr="preencoded.png"/>
          <p:cNvSpPr/>
          <p:nvPr/>
        </p:nvSpPr>
        <p:spPr>
          <a:xfrm>
            <a:off x="844302" y="6469112"/>
            <a:ext cx="603051" cy="603051"/>
          </a:xfrm>
          <a:custGeom>
            <a:avLst/>
            <a:gdLst/>
            <a:ahLst/>
            <a:cxnLst/>
            <a:rect l="l" t="t" r="r" b="b"/>
            <a:pathLst>
              <a:path w="603051" h="603051">
                <a:moveTo>
                  <a:pt x="0" y="0"/>
                </a:moveTo>
                <a:lnTo>
                  <a:pt x="603052" y="0"/>
                </a:lnTo>
                <a:lnTo>
                  <a:pt x="603052" y="603052"/>
                </a:lnTo>
                <a:lnTo>
                  <a:pt x="0" y="603052"/>
                </a:lnTo>
                <a:lnTo>
                  <a:pt x="0" y="0"/>
                </a:lnTo>
                <a:close/>
              </a:path>
            </a:pathLst>
          </a:custGeom>
          <a:blipFill>
            <a:blip r:embed="rId6"/>
            <a:stretch>
              <a:fillRect/>
            </a:stretch>
          </a:blipFill>
        </p:spPr>
      </p:sp>
      <p:grpSp>
        <p:nvGrpSpPr>
          <p:cNvPr id="17" name="Group 17"/>
          <p:cNvGrpSpPr/>
          <p:nvPr/>
        </p:nvGrpSpPr>
        <p:grpSpPr>
          <a:xfrm>
            <a:off x="1688604" y="6426994"/>
            <a:ext cx="3015854" cy="376833"/>
            <a:chOff x="0" y="0"/>
            <a:chExt cx="4021138" cy="502443"/>
          </a:xfrm>
        </p:grpSpPr>
        <p:sp>
          <p:nvSpPr>
            <p:cNvPr id="18" name="Freeform 18"/>
            <p:cNvSpPr/>
            <p:nvPr/>
          </p:nvSpPr>
          <p:spPr>
            <a:xfrm>
              <a:off x="0" y="0"/>
              <a:ext cx="4021138" cy="502443"/>
            </a:xfrm>
            <a:custGeom>
              <a:avLst/>
              <a:gdLst/>
              <a:ahLst/>
              <a:cxnLst/>
              <a:rect l="l" t="t" r="r" b="b"/>
              <a:pathLst>
                <a:path w="4021138" h="502443">
                  <a:moveTo>
                    <a:pt x="0" y="0"/>
                  </a:moveTo>
                  <a:lnTo>
                    <a:pt x="4021138" y="0"/>
                  </a:lnTo>
                  <a:lnTo>
                    <a:pt x="4021138" y="502443"/>
                  </a:lnTo>
                  <a:lnTo>
                    <a:pt x="0" y="502443"/>
                  </a:lnTo>
                  <a:close/>
                </a:path>
              </a:pathLst>
            </a:custGeom>
            <a:solidFill>
              <a:srgbClr val="000000">
                <a:alpha val="0"/>
              </a:srgbClr>
            </a:solidFill>
          </p:spPr>
        </p:sp>
        <p:sp>
          <p:nvSpPr>
            <p:cNvPr id="19" name="TextBox 19"/>
            <p:cNvSpPr txBox="1"/>
            <p:nvPr/>
          </p:nvSpPr>
          <p:spPr>
            <a:xfrm>
              <a:off x="0" y="-19050"/>
              <a:ext cx="4021138" cy="521493"/>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LDR Module</a:t>
              </a:r>
            </a:p>
          </p:txBody>
        </p:sp>
      </p:grpSp>
      <p:grpSp>
        <p:nvGrpSpPr>
          <p:cNvPr id="20" name="Group 20"/>
          <p:cNvGrpSpPr/>
          <p:nvPr/>
        </p:nvGrpSpPr>
        <p:grpSpPr>
          <a:xfrm>
            <a:off x="1688604" y="6948487"/>
            <a:ext cx="15755094" cy="385911"/>
            <a:chOff x="0" y="0"/>
            <a:chExt cx="21006792" cy="514548"/>
          </a:xfrm>
        </p:grpSpPr>
        <p:sp>
          <p:nvSpPr>
            <p:cNvPr id="21" name="Freeform 21"/>
            <p:cNvSpPr/>
            <p:nvPr/>
          </p:nvSpPr>
          <p:spPr>
            <a:xfrm>
              <a:off x="0" y="0"/>
              <a:ext cx="21006792" cy="514548"/>
            </a:xfrm>
            <a:custGeom>
              <a:avLst/>
              <a:gdLst/>
              <a:ahLst/>
              <a:cxnLst/>
              <a:rect l="l" t="t" r="r" b="b"/>
              <a:pathLst>
                <a:path w="21006792" h="514548">
                  <a:moveTo>
                    <a:pt x="0" y="0"/>
                  </a:moveTo>
                  <a:lnTo>
                    <a:pt x="21006792" y="0"/>
                  </a:lnTo>
                  <a:lnTo>
                    <a:pt x="21006792" y="514548"/>
                  </a:lnTo>
                  <a:lnTo>
                    <a:pt x="0" y="514548"/>
                  </a:lnTo>
                  <a:close/>
                </a:path>
              </a:pathLst>
            </a:custGeom>
            <a:solidFill>
              <a:srgbClr val="000000">
                <a:alpha val="0"/>
              </a:srgbClr>
            </a:solidFill>
          </p:spPr>
        </p:sp>
        <p:sp>
          <p:nvSpPr>
            <p:cNvPr id="22" name="TextBox 22"/>
            <p:cNvSpPr txBox="1"/>
            <p:nvPr/>
          </p:nvSpPr>
          <p:spPr>
            <a:xfrm>
              <a:off x="0" y="-85725"/>
              <a:ext cx="21006792" cy="600273"/>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Resistance Range: Typically 1 kΩ in light, up to 1 MΩ in darkness. Operating Voltage: 5V.</a:t>
              </a:r>
            </a:p>
          </p:txBody>
        </p:sp>
      </p:grpSp>
      <p:sp>
        <p:nvSpPr>
          <p:cNvPr id="23" name="Freeform 23" descr="preencoded.png"/>
          <p:cNvSpPr/>
          <p:nvPr/>
        </p:nvSpPr>
        <p:spPr>
          <a:xfrm>
            <a:off x="844302" y="8100269"/>
            <a:ext cx="603051" cy="603051"/>
          </a:xfrm>
          <a:custGeom>
            <a:avLst/>
            <a:gdLst/>
            <a:ahLst/>
            <a:cxnLst/>
            <a:rect l="l" t="t" r="r" b="b"/>
            <a:pathLst>
              <a:path w="603051" h="603051">
                <a:moveTo>
                  <a:pt x="0" y="0"/>
                </a:moveTo>
                <a:lnTo>
                  <a:pt x="603052" y="0"/>
                </a:lnTo>
                <a:lnTo>
                  <a:pt x="603052" y="603051"/>
                </a:lnTo>
                <a:lnTo>
                  <a:pt x="0" y="603051"/>
                </a:lnTo>
                <a:lnTo>
                  <a:pt x="0" y="0"/>
                </a:lnTo>
                <a:close/>
              </a:path>
            </a:pathLst>
          </a:custGeom>
          <a:blipFill>
            <a:blip r:embed="rId7"/>
            <a:stretch>
              <a:fillRect/>
            </a:stretch>
          </a:blipFill>
        </p:spPr>
      </p:sp>
      <p:grpSp>
        <p:nvGrpSpPr>
          <p:cNvPr id="24" name="Group 24"/>
          <p:cNvGrpSpPr/>
          <p:nvPr/>
        </p:nvGrpSpPr>
        <p:grpSpPr>
          <a:xfrm>
            <a:off x="1688604" y="8058150"/>
            <a:ext cx="3015854" cy="376833"/>
            <a:chOff x="0" y="0"/>
            <a:chExt cx="4021138" cy="502443"/>
          </a:xfrm>
        </p:grpSpPr>
        <p:sp>
          <p:nvSpPr>
            <p:cNvPr id="25" name="Freeform 25"/>
            <p:cNvSpPr/>
            <p:nvPr/>
          </p:nvSpPr>
          <p:spPr>
            <a:xfrm>
              <a:off x="0" y="0"/>
              <a:ext cx="4021138" cy="502443"/>
            </a:xfrm>
            <a:custGeom>
              <a:avLst/>
              <a:gdLst/>
              <a:ahLst/>
              <a:cxnLst/>
              <a:rect l="l" t="t" r="r" b="b"/>
              <a:pathLst>
                <a:path w="4021138" h="502443">
                  <a:moveTo>
                    <a:pt x="0" y="0"/>
                  </a:moveTo>
                  <a:lnTo>
                    <a:pt x="4021138" y="0"/>
                  </a:lnTo>
                  <a:lnTo>
                    <a:pt x="4021138" y="502443"/>
                  </a:lnTo>
                  <a:lnTo>
                    <a:pt x="0" y="502443"/>
                  </a:lnTo>
                  <a:close/>
                </a:path>
              </a:pathLst>
            </a:custGeom>
            <a:solidFill>
              <a:srgbClr val="000000">
                <a:alpha val="0"/>
              </a:srgbClr>
            </a:solidFill>
          </p:spPr>
        </p:sp>
        <p:sp>
          <p:nvSpPr>
            <p:cNvPr id="26" name="TextBox 26"/>
            <p:cNvSpPr txBox="1"/>
            <p:nvPr/>
          </p:nvSpPr>
          <p:spPr>
            <a:xfrm>
              <a:off x="0" y="-19050"/>
              <a:ext cx="4021138" cy="521493"/>
            </a:xfrm>
            <a:prstGeom prst="rect">
              <a:avLst/>
            </a:prstGeom>
          </p:spPr>
          <p:txBody>
            <a:bodyPr lIns="0" tIns="0" rIns="0" bIns="0" rtlCol="0" anchor="t"/>
            <a:lstStyle/>
            <a:p>
              <a:pPr algn="l">
                <a:lnSpc>
                  <a:spcPts val="2937"/>
                </a:lnSpc>
              </a:pPr>
              <a:r>
                <a:rPr lang="en-US" sz="2312">
                  <a:solidFill>
                    <a:srgbClr val="DCD7E5"/>
                  </a:solidFill>
                  <a:latin typeface="Montserrat"/>
                  <a:ea typeface="Montserrat"/>
                  <a:cs typeface="Montserrat"/>
                  <a:sym typeface="Montserrat"/>
                </a:rPr>
                <a:t>LCD Screen</a:t>
              </a:r>
            </a:p>
          </p:txBody>
        </p:sp>
      </p:grpSp>
      <p:grpSp>
        <p:nvGrpSpPr>
          <p:cNvPr id="27" name="Group 27"/>
          <p:cNvGrpSpPr/>
          <p:nvPr/>
        </p:nvGrpSpPr>
        <p:grpSpPr>
          <a:xfrm>
            <a:off x="1688604" y="8579644"/>
            <a:ext cx="15755094" cy="385911"/>
            <a:chOff x="0" y="0"/>
            <a:chExt cx="21006792" cy="514548"/>
          </a:xfrm>
        </p:grpSpPr>
        <p:sp>
          <p:nvSpPr>
            <p:cNvPr id="28" name="Freeform 28"/>
            <p:cNvSpPr/>
            <p:nvPr/>
          </p:nvSpPr>
          <p:spPr>
            <a:xfrm>
              <a:off x="0" y="0"/>
              <a:ext cx="21006792" cy="514548"/>
            </a:xfrm>
            <a:custGeom>
              <a:avLst/>
              <a:gdLst/>
              <a:ahLst/>
              <a:cxnLst/>
              <a:rect l="l" t="t" r="r" b="b"/>
              <a:pathLst>
                <a:path w="21006792" h="514548">
                  <a:moveTo>
                    <a:pt x="0" y="0"/>
                  </a:moveTo>
                  <a:lnTo>
                    <a:pt x="21006792" y="0"/>
                  </a:lnTo>
                  <a:lnTo>
                    <a:pt x="21006792" y="514548"/>
                  </a:lnTo>
                  <a:lnTo>
                    <a:pt x="0" y="514548"/>
                  </a:lnTo>
                  <a:close/>
                </a:path>
              </a:pathLst>
            </a:custGeom>
            <a:solidFill>
              <a:srgbClr val="000000">
                <a:alpha val="0"/>
              </a:srgbClr>
            </a:solidFill>
          </p:spPr>
        </p:sp>
        <p:sp>
          <p:nvSpPr>
            <p:cNvPr id="29" name="TextBox 29"/>
            <p:cNvSpPr txBox="1"/>
            <p:nvPr/>
          </p:nvSpPr>
          <p:spPr>
            <a:xfrm>
              <a:off x="0" y="-85725"/>
              <a:ext cx="21006792" cy="600273"/>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Display Type: HD44780-compatible character LCD. Display Capacity: 16 characters x 2 lines. Operating Voltage: 5V.</a:t>
              </a:r>
            </a:p>
          </p:txBody>
        </p:sp>
      </p:grpSp>
      <p:grpSp>
        <p:nvGrpSpPr>
          <p:cNvPr id="30" name="Group 30"/>
          <p:cNvGrpSpPr/>
          <p:nvPr/>
        </p:nvGrpSpPr>
        <p:grpSpPr>
          <a:xfrm>
            <a:off x="844302" y="9236869"/>
            <a:ext cx="16599396" cy="385911"/>
            <a:chOff x="0" y="0"/>
            <a:chExt cx="22132528" cy="514548"/>
          </a:xfrm>
        </p:grpSpPr>
        <p:sp>
          <p:nvSpPr>
            <p:cNvPr id="31" name="Freeform 31"/>
            <p:cNvSpPr/>
            <p:nvPr/>
          </p:nvSpPr>
          <p:spPr>
            <a:xfrm>
              <a:off x="0" y="0"/>
              <a:ext cx="22132528" cy="514548"/>
            </a:xfrm>
            <a:custGeom>
              <a:avLst/>
              <a:gdLst/>
              <a:ahLst/>
              <a:cxnLst/>
              <a:rect l="l" t="t" r="r" b="b"/>
              <a:pathLst>
                <a:path w="22132528" h="514548">
                  <a:moveTo>
                    <a:pt x="0" y="0"/>
                  </a:moveTo>
                  <a:lnTo>
                    <a:pt x="22132528" y="0"/>
                  </a:lnTo>
                  <a:lnTo>
                    <a:pt x="22132528" y="514548"/>
                  </a:lnTo>
                  <a:lnTo>
                    <a:pt x="0" y="514548"/>
                  </a:lnTo>
                  <a:close/>
                </a:path>
              </a:pathLst>
            </a:custGeom>
            <a:solidFill>
              <a:srgbClr val="000000">
                <a:alpha val="0"/>
              </a:srgbClr>
            </a:solidFill>
          </p:spPr>
        </p:sp>
        <p:sp>
          <p:nvSpPr>
            <p:cNvPr id="32" name="TextBox 32"/>
            <p:cNvSpPr txBox="1"/>
            <p:nvPr/>
          </p:nvSpPr>
          <p:spPr>
            <a:xfrm>
              <a:off x="0" y="-85725"/>
              <a:ext cx="22132528" cy="600273"/>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Each component plays a critical role in the Li-Fi system, from signal detection to data processing and display.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982713" y="4076700"/>
            <a:ext cx="16303526" cy="3063776"/>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01761" y="1125889"/>
            <a:ext cx="16303526" cy="1771947"/>
            <a:chOff x="0" y="0"/>
            <a:chExt cx="21738035" cy="2362597"/>
          </a:xfrm>
        </p:grpSpPr>
        <p:sp>
          <p:nvSpPr>
            <p:cNvPr id="6" name="Freeform 6"/>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7" name="TextBox 7"/>
            <p:cNvSpPr txBox="1"/>
            <p:nvPr/>
          </p:nvSpPr>
          <p:spPr>
            <a:xfrm>
              <a:off x="0" y="-38100"/>
              <a:ext cx="21738035" cy="2400697"/>
            </a:xfrm>
            <a:prstGeom prst="rect">
              <a:avLst/>
            </a:prstGeom>
          </p:spPr>
          <p:txBody>
            <a:bodyPr lIns="0" tIns="0" rIns="0" bIns="0" rtlCol="0" anchor="t"/>
            <a:lstStyle/>
            <a:p>
              <a:pPr algn="l">
                <a:lnSpc>
                  <a:spcPts val="6937"/>
                </a:lnSpc>
              </a:pPr>
              <a:r>
                <a:rPr lang="en-US" sz="5562" dirty="0">
                  <a:solidFill>
                    <a:srgbClr val="F2F0F4"/>
                  </a:solidFill>
                  <a:latin typeface="Montserrat"/>
                  <a:ea typeface="Montserrat"/>
                  <a:cs typeface="Montserrat"/>
                  <a:sym typeface="Montserrat"/>
                </a:rPr>
                <a:t>Software Implementation: Li-Fi App &amp; Arduino Code</a:t>
              </a:r>
            </a:p>
          </p:txBody>
        </p:sp>
      </p:grpSp>
      <p:grpSp>
        <p:nvGrpSpPr>
          <p:cNvPr id="8" name="Group 8"/>
          <p:cNvGrpSpPr/>
          <p:nvPr/>
        </p:nvGrpSpPr>
        <p:grpSpPr>
          <a:xfrm>
            <a:off x="992238" y="4599534"/>
            <a:ext cx="4160639" cy="442912"/>
            <a:chOff x="0" y="0"/>
            <a:chExt cx="5547518" cy="590550"/>
          </a:xfrm>
        </p:grpSpPr>
        <p:sp>
          <p:nvSpPr>
            <p:cNvPr id="9" name="Freeform 9"/>
            <p:cNvSpPr/>
            <p:nvPr/>
          </p:nvSpPr>
          <p:spPr>
            <a:xfrm>
              <a:off x="0" y="0"/>
              <a:ext cx="5547518" cy="590550"/>
            </a:xfrm>
            <a:custGeom>
              <a:avLst/>
              <a:gdLst/>
              <a:ahLst/>
              <a:cxnLst/>
              <a:rect l="l" t="t" r="r" b="b"/>
              <a:pathLst>
                <a:path w="5547518" h="590550">
                  <a:moveTo>
                    <a:pt x="0" y="0"/>
                  </a:moveTo>
                  <a:lnTo>
                    <a:pt x="5547518" y="0"/>
                  </a:lnTo>
                  <a:lnTo>
                    <a:pt x="5547518" y="590550"/>
                  </a:lnTo>
                  <a:lnTo>
                    <a:pt x="0" y="590550"/>
                  </a:lnTo>
                  <a:close/>
                </a:path>
              </a:pathLst>
            </a:custGeom>
            <a:solidFill>
              <a:srgbClr val="000000">
                <a:alpha val="0"/>
              </a:srgbClr>
            </a:solidFill>
          </p:spPr>
        </p:sp>
        <p:sp>
          <p:nvSpPr>
            <p:cNvPr id="10" name="TextBox 10"/>
            <p:cNvSpPr txBox="1"/>
            <p:nvPr/>
          </p:nvSpPr>
          <p:spPr>
            <a:xfrm>
              <a:off x="0" y="-19050"/>
              <a:ext cx="5547518" cy="609600"/>
            </a:xfrm>
            <a:prstGeom prst="rect">
              <a:avLst/>
            </a:prstGeom>
          </p:spPr>
          <p:txBody>
            <a:bodyPr lIns="0" tIns="0" rIns="0" bIns="0" rtlCol="0" anchor="t"/>
            <a:lstStyle/>
            <a:p>
              <a:pPr algn="l">
                <a:lnSpc>
                  <a:spcPts val="3437"/>
                </a:lnSpc>
              </a:pPr>
              <a:r>
                <a:rPr lang="en-US" sz="2750">
                  <a:solidFill>
                    <a:srgbClr val="F2F0F4"/>
                  </a:solidFill>
                  <a:latin typeface="Montserrat"/>
                  <a:ea typeface="Montserrat"/>
                  <a:cs typeface="Montserrat"/>
                  <a:sym typeface="Montserrat"/>
                </a:rPr>
                <a:t>Li-Fi App (Smartphone)</a:t>
              </a:r>
            </a:p>
          </p:txBody>
        </p:sp>
      </p:grpSp>
      <p:grpSp>
        <p:nvGrpSpPr>
          <p:cNvPr id="11" name="Group 11"/>
          <p:cNvGrpSpPr/>
          <p:nvPr/>
        </p:nvGrpSpPr>
        <p:grpSpPr>
          <a:xfrm>
            <a:off x="992238" y="5325964"/>
            <a:ext cx="7805886" cy="1814512"/>
            <a:chOff x="0" y="0"/>
            <a:chExt cx="10407848" cy="2419350"/>
          </a:xfrm>
        </p:grpSpPr>
        <p:sp>
          <p:nvSpPr>
            <p:cNvPr id="12" name="Freeform 12"/>
            <p:cNvSpPr/>
            <p:nvPr/>
          </p:nvSpPr>
          <p:spPr>
            <a:xfrm>
              <a:off x="0" y="0"/>
              <a:ext cx="10407848" cy="2419350"/>
            </a:xfrm>
            <a:custGeom>
              <a:avLst/>
              <a:gdLst/>
              <a:ahLst/>
              <a:cxnLst/>
              <a:rect l="l" t="t" r="r" b="b"/>
              <a:pathLst>
                <a:path w="10407848" h="2419350">
                  <a:moveTo>
                    <a:pt x="0" y="0"/>
                  </a:moveTo>
                  <a:lnTo>
                    <a:pt x="10407848" y="0"/>
                  </a:lnTo>
                  <a:lnTo>
                    <a:pt x="10407848" y="2419350"/>
                  </a:lnTo>
                  <a:lnTo>
                    <a:pt x="0" y="2419350"/>
                  </a:lnTo>
                  <a:close/>
                </a:path>
              </a:pathLst>
            </a:custGeom>
            <a:solidFill>
              <a:srgbClr val="000000">
                <a:alpha val="0"/>
              </a:srgbClr>
            </a:solidFill>
          </p:spPr>
        </p:sp>
        <p:sp>
          <p:nvSpPr>
            <p:cNvPr id="13" name="TextBox 13"/>
            <p:cNvSpPr txBox="1"/>
            <p:nvPr/>
          </p:nvSpPr>
          <p:spPr>
            <a:xfrm>
              <a:off x="0" y="-85725"/>
              <a:ext cx="10407848" cy="2505075"/>
            </a:xfrm>
            <a:prstGeom prst="rect">
              <a:avLst/>
            </a:prstGeom>
          </p:spPr>
          <p:txBody>
            <a:bodyPr lIns="0" tIns="0" rIns="0" bIns="0" rtlCol="0" anchor="t"/>
            <a:lstStyle/>
            <a:p>
              <a:pPr algn="l">
                <a:lnSpc>
                  <a:spcPts val="3562"/>
                </a:lnSpc>
              </a:pPr>
              <a:r>
                <a:rPr lang="en-US" sz="2187">
                  <a:solidFill>
                    <a:srgbClr val="DCD7E5"/>
                  </a:solidFill>
                  <a:latin typeface="Heebo Light"/>
                  <a:ea typeface="Heebo Light"/>
                  <a:cs typeface="Heebo Light"/>
                  <a:sym typeface="Heebo Light"/>
                </a:rPr>
                <a:t>Algorithm converts text messages into binary code. Modulation technique: On-Off Keying (OOK) – flashlight ON for '1', OFF for '0'. Configurable transmission speed (e.g., 10 bits per second).</a:t>
              </a:r>
            </a:p>
          </p:txBody>
        </p:sp>
      </p:grpSp>
      <p:grpSp>
        <p:nvGrpSpPr>
          <p:cNvPr id="14" name="Group 14"/>
          <p:cNvGrpSpPr/>
          <p:nvPr/>
        </p:nvGrpSpPr>
        <p:grpSpPr>
          <a:xfrm>
            <a:off x="9499401" y="4599534"/>
            <a:ext cx="3544044" cy="442912"/>
            <a:chOff x="0" y="0"/>
            <a:chExt cx="4725392" cy="590550"/>
          </a:xfrm>
        </p:grpSpPr>
        <p:sp>
          <p:nvSpPr>
            <p:cNvPr id="15" name="Freeform 15"/>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6" name="TextBox 16"/>
            <p:cNvSpPr txBox="1"/>
            <p:nvPr/>
          </p:nvSpPr>
          <p:spPr>
            <a:xfrm>
              <a:off x="0" y="-19050"/>
              <a:ext cx="4725392" cy="609600"/>
            </a:xfrm>
            <a:prstGeom prst="rect">
              <a:avLst/>
            </a:prstGeom>
          </p:spPr>
          <p:txBody>
            <a:bodyPr lIns="0" tIns="0" rIns="0" bIns="0" rtlCol="0" anchor="t"/>
            <a:lstStyle/>
            <a:p>
              <a:pPr algn="l">
                <a:lnSpc>
                  <a:spcPts val="3437"/>
                </a:lnSpc>
              </a:pPr>
              <a:r>
                <a:rPr lang="en-US" sz="2750">
                  <a:solidFill>
                    <a:srgbClr val="F2F0F4"/>
                  </a:solidFill>
                  <a:latin typeface="Montserrat"/>
                  <a:ea typeface="Montserrat"/>
                  <a:cs typeface="Montserrat"/>
                  <a:sym typeface="Montserrat"/>
                </a:rPr>
                <a:t>Arduino Code</a:t>
              </a:r>
            </a:p>
          </p:txBody>
        </p:sp>
      </p:grpSp>
      <p:grpSp>
        <p:nvGrpSpPr>
          <p:cNvPr id="17" name="Group 17"/>
          <p:cNvGrpSpPr/>
          <p:nvPr/>
        </p:nvGrpSpPr>
        <p:grpSpPr>
          <a:xfrm>
            <a:off x="9499401" y="5325964"/>
            <a:ext cx="7805886" cy="1814512"/>
            <a:chOff x="0" y="0"/>
            <a:chExt cx="10407848" cy="2419350"/>
          </a:xfrm>
        </p:grpSpPr>
        <p:sp>
          <p:nvSpPr>
            <p:cNvPr id="18" name="Freeform 18"/>
            <p:cNvSpPr/>
            <p:nvPr/>
          </p:nvSpPr>
          <p:spPr>
            <a:xfrm>
              <a:off x="0" y="0"/>
              <a:ext cx="10407848" cy="2419350"/>
            </a:xfrm>
            <a:custGeom>
              <a:avLst/>
              <a:gdLst/>
              <a:ahLst/>
              <a:cxnLst/>
              <a:rect l="l" t="t" r="r" b="b"/>
              <a:pathLst>
                <a:path w="10407848" h="2419350">
                  <a:moveTo>
                    <a:pt x="0" y="0"/>
                  </a:moveTo>
                  <a:lnTo>
                    <a:pt x="10407848" y="0"/>
                  </a:lnTo>
                  <a:lnTo>
                    <a:pt x="10407848" y="2419350"/>
                  </a:lnTo>
                  <a:lnTo>
                    <a:pt x="0" y="2419350"/>
                  </a:lnTo>
                  <a:close/>
                </a:path>
              </a:pathLst>
            </a:custGeom>
            <a:solidFill>
              <a:srgbClr val="000000">
                <a:alpha val="0"/>
              </a:srgbClr>
            </a:solidFill>
          </p:spPr>
        </p:sp>
        <p:sp>
          <p:nvSpPr>
            <p:cNvPr id="19" name="TextBox 19"/>
            <p:cNvSpPr txBox="1"/>
            <p:nvPr/>
          </p:nvSpPr>
          <p:spPr>
            <a:xfrm>
              <a:off x="0" y="-85725"/>
              <a:ext cx="10407848" cy="2505075"/>
            </a:xfrm>
            <a:prstGeom prst="rect">
              <a:avLst/>
            </a:prstGeom>
          </p:spPr>
          <p:txBody>
            <a:bodyPr lIns="0" tIns="0" rIns="0" bIns="0" rtlCol="0" anchor="t"/>
            <a:lstStyle/>
            <a:p>
              <a:pPr algn="l">
                <a:lnSpc>
                  <a:spcPts val="3562"/>
                </a:lnSpc>
              </a:pPr>
              <a:r>
                <a:rPr lang="en-US" sz="2187">
                  <a:solidFill>
                    <a:srgbClr val="DCD7E5"/>
                  </a:solidFill>
                  <a:latin typeface="Heebo Light"/>
                  <a:ea typeface="Heebo Light"/>
                  <a:cs typeface="Heebo Light"/>
                  <a:sym typeface="Heebo Light"/>
                </a:rPr>
                <a:t>Reads analog signals from the LDR module. Filters and thresholds the signal to distinguish between '1' and '0'. Decodes binary data back into text. Displays text on the LCD screen.</a:t>
              </a:r>
            </a:p>
          </p:txBody>
        </p:sp>
      </p:grpSp>
      <p:grpSp>
        <p:nvGrpSpPr>
          <p:cNvPr id="20" name="Group 20"/>
          <p:cNvGrpSpPr/>
          <p:nvPr/>
        </p:nvGrpSpPr>
        <p:grpSpPr>
          <a:xfrm>
            <a:off x="992238" y="7714506"/>
            <a:ext cx="16313049" cy="971551"/>
            <a:chOff x="0" y="0"/>
            <a:chExt cx="21750732" cy="1295400"/>
          </a:xfrm>
        </p:grpSpPr>
        <p:sp>
          <p:nvSpPr>
            <p:cNvPr id="21" name="Freeform 21"/>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22" name="TextBox 22"/>
            <p:cNvSpPr txBox="1"/>
            <p:nvPr/>
          </p:nvSpPr>
          <p:spPr>
            <a:xfrm>
              <a:off x="12697" y="604837"/>
              <a:ext cx="21738035" cy="690563"/>
            </a:xfrm>
            <a:prstGeom prst="rect">
              <a:avLst/>
            </a:prstGeom>
          </p:spPr>
          <p:txBody>
            <a:bodyPr lIns="0" tIns="0" rIns="0" bIns="0" rtlCol="0" anchor="t"/>
            <a:lstStyle/>
            <a:p>
              <a:pPr algn="l">
                <a:lnSpc>
                  <a:spcPts val="3562"/>
                </a:lnSpc>
              </a:pPr>
              <a:r>
                <a:rPr lang="en-US" sz="2187" dirty="0">
                  <a:solidFill>
                    <a:srgbClr val="DCD7E5"/>
                  </a:solidFill>
                  <a:latin typeface="Heebo Light"/>
                  <a:ea typeface="Heebo Light"/>
                  <a:cs typeface="Heebo Light"/>
                  <a:sym typeface="Heebo Light"/>
                </a:rPr>
                <a:t>The software components are essential for encoding, transmitting, receiving, and decoding data within the Li-Fi system.</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742635" y="1163688"/>
            <a:ext cx="8671172" cy="789831"/>
            <a:chOff x="0" y="0"/>
            <a:chExt cx="11561563" cy="1053108"/>
          </a:xfrm>
        </p:grpSpPr>
        <p:sp>
          <p:nvSpPr>
            <p:cNvPr id="7" name="Freeform 7"/>
            <p:cNvSpPr/>
            <p:nvPr/>
          </p:nvSpPr>
          <p:spPr>
            <a:xfrm>
              <a:off x="0" y="0"/>
              <a:ext cx="11561563" cy="1053108"/>
            </a:xfrm>
            <a:custGeom>
              <a:avLst/>
              <a:gdLst/>
              <a:ahLst/>
              <a:cxnLst/>
              <a:rect l="l" t="t" r="r" b="b"/>
              <a:pathLst>
                <a:path w="11561563" h="1053108">
                  <a:moveTo>
                    <a:pt x="0" y="0"/>
                  </a:moveTo>
                  <a:lnTo>
                    <a:pt x="11561563" y="0"/>
                  </a:lnTo>
                  <a:lnTo>
                    <a:pt x="11561563" y="1053108"/>
                  </a:lnTo>
                  <a:lnTo>
                    <a:pt x="0" y="1053108"/>
                  </a:lnTo>
                  <a:close/>
                </a:path>
              </a:pathLst>
            </a:custGeom>
            <a:solidFill>
              <a:srgbClr val="000000">
                <a:alpha val="0"/>
              </a:srgbClr>
            </a:solidFill>
          </p:spPr>
        </p:sp>
        <p:sp>
          <p:nvSpPr>
            <p:cNvPr id="8" name="TextBox 8"/>
            <p:cNvSpPr txBox="1"/>
            <p:nvPr/>
          </p:nvSpPr>
          <p:spPr>
            <a:xfrm>
              <a:off x="0" y="-19050"/>
              <a:ext cx="11561563" cy="1072158"/>
            </a:xfrm>
            <a:prstGeom prst="rect">
              <a:avLst/>
            </a:prstGeom>
          </p:spPr>
          <p:txBody>
            <a:bodyPr lIns="0" tIns="0" rIns="0" bIns="0" rtlCol="0" anchor="t"/>
            <a:lstStyle/>
            <a:p>
              <a:pPr algn="l">
                <a:lnSpc>
                  <a:spcPts val="6187"/>
                </a:lnSpc>
              </a:pPr>
              <a:r>
                <a:rPr lang="en-US" sz="4937">
                  <a:solidFill>
                    <a:srgbClr val="F2F0F4"/>
                  </a:solidFill>
                  <a:latin typeface="Montserrat"/>
                  <a:ea typeface="Montserrat"/>
                  <a:cs typeface="Montserrat"/>
                  <a:sym typeface="Montserrat"/>
                </a:rPr>
                <a:t>Results and Demonstration</a:t>
              </a:r>
            </a:p>
          </p:txBody>
        </p:sp>
      </p:grpSp>
      <p:grpSp>
        <p:nvGrpSpPr>
          <p:cNvPr id="9" name="Group 9"/>
          <p:cNvGrpSpPr/>
          <p:nvPr/>
        </p:nvGrpSpPr>
        <p:grpSpPr>
          <a:xfrm>
            <a:off x="7737872" y="2612082"/>
            <a:ext cx="578198" cy="578198"/>
            <a:chOff x="0" y="0"/>
            <a:chExt cx="770930" cy="770930"/>
          </a:xfrm>
        </p:grpSpPr>
        <p:sp>
          <p:nvSpPr>
            <p:cNvPr id="10" name="Freeform 10"/>
            <p:cNvSpPr/>
            <p:nvPr/>
          </p:nvSpPr>
          <p:spPr>
            <a:xfrm>
              <a:off x="6350" y="6350"/>
              <a:ext cx="758190" cy="758317"/>
            </a:xfrm>
            <a:custGeom>
              <a:avLst/>
              <a:gdLst/>
              <a:ahLst/>
              <a:cxnLst/>
              <a:rect l="l" t="t" r="r" b="b"/>
              <a:pathLst>
                <a:path w="758190" h="758317">
                  <a:moveTo>
                    <a:pt x="0" y="141605"/>
                  </a:moveTo>
                  <a:cubicBezTo>
                    <a:pt x="0" y="63373"/>
                    <a:pt x="63373" y="0"/>
                    <a:pt x="141605" y="0"/>
                  </a:cubicBezTo>
                  <a:lnTo>
                    <a:pt x="616712" y="0"/>
                  </a:lnTo>
                  <a:cubicBezTo>
                    <a:pt x="694817" y="0"/>
                    <a:pt x="758190" y="63373"/>
                    <a:pt x="758190" y="141605"/>
                  </a:cubicBezTo>
                  <a:lnTo>
                    <a:pt x="758190" y="616712"/>
                  </a:lnTo>
                  <a:cubicBezTo>
                    <a:pt x="758190" y="694944"/>
                    <a:pt x="694817" y="758317"/>
                    <a:pt x="616585" y="758317"/>
                  </a:cubicBezTo>
                  <a:lnTo>
                    <a:pt x="141605" y="758317"/>
                  </a:lnTo>
                  <a:cubicBezTo>
                    <a:pt x="63373" y="758190"/>
                    <a:pt x="0" y="694817"/>
                    <a:pt x="0" y="616712"/>
                  </a:cubicBezTo>
                  <a:close/>
                </a:path>
              </a:pathLst>
            </a:custGeom>
            <a:solidFill>
              <a:srgbClr val="31136C"/>
            </a:solidFill>
          </p:spPr>
        </p:sp>
        <p:sp>
          <p:nvSpPr>
            <p:cNvPr id="11" name="Freeform 11"/>
            <p:cNvSpPr/>
            <p:nvPr/>
          </p:nvSpPr>
          <p:spPr>
            <a:xfrm>
              <a:off x="0" y="0"/>
              <a:ext cx="770890" cy="771017"/>
            </a:xfrm>
            <a:custGeom>
              <a:avLst/>
              <a:gdLst/>
              <a:ahLst/>
              <a:cxnLst/>
              <a:rect l="l" t="t" r="r" b="b"/>
              <a:pathLst>
                <a:path w="770890" h="771017">
                  <a:moveTo>
                    <a:pt x="0" y="147955"/>
                  </a:moveTo>
                  <a:cubicBezTo>
                    <a:pt x="0" y="66167"/>
                    <a:pt x="66167" y="0"/>
                    <a:pt x="147955" y="0"/>
                  </a:cubicBezTo>
                  <a:lnTo>
                    <a:pt x="623062" y="0"/>
                  </a:lnTo>
                  <a:lnTo>
                    <a:pt x="623062" y="6350"/>
                  </a:lnTo>
                  <a:lnTo>
                    <a:pt x="623062" y="0"/>
                  </a:lnTo>
                  <a:cubicBezTo>
                    <a:pt x="704723" y="0"/>
                    <a:pt x="770890" y="66167"/>
                    <a:pt x="770890" y="147955"/>
                  </a:cubicBezTo>
                  <a:lnTo>
                    <a:pt x="764540" y="147955"/>
                  </a:lnTo>
                  <a:lnTo>
                    <a:pt x="770890" y="147955"/>
                  </a:lnTo>
                  <a:lnTo>
                    <a:pt x="770890" y="623062"/>
                  </a:lnTo>
                  <a:lnTo>
                    <a:pt x="764540" y="623062"/>
                  </a:lnTo>
                  <a:lnTo>
                    <a:pt x="770890" y="623062"/>
                  </a:lnTo>
                  <a:cubicBezTo>
                    <a:pt x="770890" y="704723"/>
                    <a:pt x="704723" y="771017"/>
                    <a:pt x="622935" y="771017"/>
                  </a:cubicBezTo>
                  <a:lnTo>
                    <a:pt x="622935" y="764667"/>
                  </a:lnTo>
                  <a:lnTo>
                    <a:pt x="622935" y="771017"/>
                  </a:lnTo>
                  <a:lnTo>
                    <a:pt x="147955" y="771017"/>
                  </a:lnTo>
                  <a:lnTo>
                    <a:pt x="147955" y="764667"/>
                  </a:lnTo>
                  <a:lnTo>
                    <a:pt x="147955" y="771017"/>
                  </a:lnTo>
                  <a:cubicBezTo>
                    <a:pt x="66167" y="770890"/>
                    <a:pt x="0" y="704723"/>
                    <a:pt x="0" y="623062"/>
                  </a:cubicBezTo>
                  <a:lnTo>
                    <a:pt x="0" y="147955"/>
                  </a:lnTo>
                  <a:lnTo>
                    <a:pt x="6350" y="147955"/>
                  </a:lnTo>
                  <a:lnTo>
                    <a:pt x="0" y="147955"/>
                  </a:lnTo>
                  <a:moveTo>
                    <a:pt x="12700" y="147955"/>
                  </a:moveTo>
                  <a:lnTo>
                    <a:pt x="12700" y="623062"/>
                  </a:lnTo>
                  <a:lnTo>
                    <a:pt x="6350" y="623062"/>
                  </a:lnTo>
                  <a:lnTo>
                    <a:pt x="12700" y="623062"/>
                  </a:lnTo>
                  <a:cubicBezTo>
                    <a:pt x="12700" y="697738"/>
                    <a:pt x="73279" y="758190"/>
                    <a:pt x="147955" y="758190"/>
                  </a:cubicBezTo>
                  <a:lnTo>
                    <a:pt x="623062" y="758190"/>
                  </a:lnTo>
                  <a:cubicBezTo>
                    <a:pt x="697738" y="758190"/>
                    <a:pt x="758317" y="697611"/>
                    <a:pt x="758317" y="622935"/>
                  </a:cubicBezTo>
                  <a:lnTo>
                    <a:pt x="758317" y="147955"/>
                  </a:lnTo>
                  <a:cubicBezTo>
                    <a:pt x="758190" y="73279"/>
                    <a:pt x="697738" y="12700"/>
                    <a:pt x="623062" y="12700"/>
                  </a:cubicBezTo>
                  <a:lnTo>
                    <a:pt x="147955" y="12700"/>
                  </a:lnTo>
                  <a:lnTo>
                    <a:pt x="147955" y="6350"/>
                  </a:lnTo>
                  <a:lnTo>
                    <a:pt x="147955" y="12700"/>
                  </a:lnTo>
                  <a:cubicBezTo>
                    <a:pt x="73279" y="12700"/>
                    <a:pt x="12700" y="73279"/>
                    <a:pt x="12700" y="147955"/>
                  </a:cubicBezTo>
                  <a:close/>
                </a:path>
              </a:pathLst>
            </a:custGeom>
            <a:solidFill>
              <a:srgbClr val="4A2C85"/>
            </a:solidFill>
          </p:spPr>
        </p:sp>
      </p:grpSp>
      <p:sp>
        <p:nvSpPr>
          <p:cNvPr id="12" name="Freeform 12" descr="preencoded.png"/>
          <p:cNvSpPr/>
          <p:nvPr/>
        </p:nvSpPr>
        <p:spPr>
          <a:xfrm>
            <a:off x="7837364" y="2664172"/>
            <a:ext cx="379065" cy="473869"/>
          </a:xfrm>
          <a:custGeom>
            <a:avLst/>
            <a:gdLst/>
            <a:ahLst/>
            <a:cxnLst/>
            <a:rect l="l" t="t" r="r" b="b"/>
            <a:pathLst>
              <a:path w="379065" h="473869">
                <a:moveTo>
                  <a:pt x="0" y="0"/>
                </a:moveTo>
                <a:lnTo>
                  <a:pt x="379065" y="0"/>
                </a:lnTo>
                <a:lnTo>
                  <a:pt x="379065" y="473869"/>
                </a:lnTo>
                <a:lnTo>
                  <a:pt x="0" y="473869"/>
                </a:lnTo>
                <a:lnTo>
                  <a:pt x="0" y="0"/>
                </a:lnTo>
                <a:close/>
              </a:path>
            </a:pathLst>
          </a:custGeom>
          <a:blipFill>
            <a:blip r:embed="rId5"/>
            <a:stretch>
              <a:fillRect l="-3" r="-3"/>
            </a:stretch>
          </a:blipFill>
        </p:spPr>
      </p:sp>
      <p:grpSp>
        <p:nvGrpSpPr>
          <p:cNvPr id="13" name="Group 13"/>
          <p:cNvGrpSpPr/>
          <p:nvPr/>
        </p:nvGrpSpPr>
        <p:grpSpPr>
          <a:xfrm>
            <a:off x="8564016" y="2616845"/>
            <a:ext cx="3159472" cy="394841"/>
            <a:chOff x="0" y="0"/>
            <a:chExt cx="4212630" cy="526455"/>
          </a:xfrm>
        </p:grpSpPr>
        <p:sp>
          <p:nvSpPr>
            <p:cNvPr id="14" name="Freeform 14"/>
            <p:cNvSpPr/>
            <p:nvPr/>
          </p:nvSpPr>
          <p:spPr>
            <a:xfrm>
              <a:off x="0" y="0"/>
              <a:ext cx="4212630" cy="526455"/>
            </a:xfrm>
            <a:custGeom>
              <a:avLst/>
              <a:gdLst/>
              <a:ahLst/>
              <a:cxnLst/>
              <a:rect l="l" t="t" r="r" b="b"/>
              <a:pathLst>
                <a:path w="4212630" h="526455">
                  <a:moveTo>
                    <a:pt x="0" y="0"/>
                  </a:moveTo>
                  <a:lnTo>
                    <a:pt x="4212630" y="0"/>
                  </a:lnTo>
                  <a:lnTo>
                    <a:pt x="4212630" y="526455"/>
                  </a:lnTo>
                  <a:lnTo>
                    <a:pt x="0" y="526455"/>
                  </a:lnTo>
                  <a:close/>
                </a:path>
              </a:pathLst>
            </a:custGeom>
            <a:solidFill>
              <a:srgbClr val="000000">
                <a:alpha val="0"/>
              </a:srgbClr>
            </a:solidFill>
          </p:spPr>
        </p:sp>
        <p:sp>
          <p:nvSpPr>
            <p:cNvPr id="15" name="TextBox 15"/>
            <p:cNvSpPr txBox="1"/>
            <p:nvPr/>
          </p:nvSpPr>
          <p:spPr>
            <a:xfrm>
              <a:off x="0" y="-9525"/>
              <a:ext cx="4212630" cy="535980"/>
            </a:xfrm>
            <a:prstGeom prst="rect">
              <a:avLst/>
            </a:prstGeom>
          </p:spPr>
          <p:txBody>
            <a:bodyPr lIns="0" tIns="0" rIns="0" bIns="0" rtlCol="0" anchor="t"/>
            <a:lstStyle/>
            <a:p>
              <a:pPr algn="l">
                <a:lnSpc>
                  <a:spcPts val="3062"/>
                </a:lnSpc>
              </a:pPr>
              <a:r>
                <a:rPr lang="en-US" sz="2437">
                  <a:solidFill>
                    <a:srgbClr val="DCD7E5"/>
                  </a:solidFill>
                  <a:latin typeface="Montserrat"/>
                  <a:ea typeface="Montserrat"/>
                  <a:cs typeface="Montserrat"/>
                  <a:sym typeface="Montserrat"/>
                </a:rPr>
                <a:t>Live Demo</a:t>
              </a:r>
            </a:p>
          </p:txBody>
        </p:sp>
      </p:grpSp>
      <p:grpSp>
        <p:nvGrpSpPr>
          <p:cNvPr id="16" name="Group 16"/>
          <p:cNvGrpSpPr/>
          <p:nvPr/>
        </p:nvGrpSpPr>
        <p:grpSpPr>
          <a:xfrm>
            <a:off x="8564016" y="3163341"/>
            <a:ext cx="8839349" cy="404217"/>
            <a:chOff x="0" y="0"/>
            <a:chExt cx="11785798" cy="538957"/>
          </a:xfrm>
        </p:grpSpPr>
        <p:sp>
          <p:nvSpPr>
            <p:cNvPr id="17" name="Freeform 17"/>
            <p:cNvSpPr/>
            <p:nvPr/>
          </p:nvSpPr>
          <p:spPr>
            <a:xfrm>
              <a:off x="0" y="0"/>
              <a:ext cx="11785798" cy="538957"/>
            </a:xfrm>
            <a:custGeom>
              <a:avLst/>
              <a:gdLst/>
              <a:ahLst/>
              <a:cxnLst/>
              <a:rect l="l" t="t" r="r" b="b"/>
              <a:pathLst>
                <a:path w="11785798" h="538957">
                  <a:moveTo>
                    <a:pt x="0" y="0"/>
                  </a:moveTo>
                  <a:lnTo>
                    <a:pt x="11785798" y="0"/>
                  </a:lnTo>
                  <a:lnTo>
                    <a:pt x="11785798" y="538957"/>
                  </a:lnTo>
                  <a:lnTo>
                    <a:pt x="0" y="538957"/>
                  </a:lnTo>
                  <a:close/>
                </a:path>
              </a:pathLst>
            </a:custGeom>
            <a:solidFill>
              <a:srgbClr val="000000">
                <a:alpha val="0"/>
              </a:srgbClr>
            </a:solidFill>
          </p:spPr>
        </p:sp>
        <p:sp>
          <p:nvSpPr>
            <p:cNvPr id="18" name="TextBox 18"/>
            <p:cNvSpPr txBox="1"/>
            <p:nvPr/>
          </p:nvSpPr>
          <p:spPr>
            <a:xfrm>
              <a:off x="0" y="-76200"/>
              <a:ext cx="11785798" cy="615157"/>
            </a:xfrm>
            <a:prstGeom prst="rect">
              <a:avLst/>
            </a:prstGeom>
          </p:spPr>
          <p:txBody>
            <a:bodyPr lIns="0" tIns="0" rIns="0" bIns="0" rtlCol="0" anchor="t"/>
            <a:lstStyle/>
            <a:p>
              <a:pPr algn="l">
                <a:lnSpc>
                  <a:spcPts val="3125"/>
                </a:lnSpc>
              </a:pPr>
              <a:r>
                <a:rPr lang="en-US" sz="1937">
                  <a:solidFill>
                    <a:srgbClr val="DCD7E5"/>
                  </a:solidFill>
                  <a:latin typeface="Heebo Light"/>
                  <a:ea typeface="Heebo Light"/>
                  <a:cs typeface="Heebo Light"/>
                  <a:sym typeface="Heebo Light"/>
                </a:rPr>
                <a:t>System transmits a text message from the smartphone to the LCD screen.</a:t>
              </a:r>
            </a:p>
          </p:txBody>
        </p:sp>
      </p:grpSp>
      <p:grpSp>
        <p:nvGrpSpPr>
          <p:cNvPr id="19" name="Group 19"/>
          <p:cNvGrpSpPr/>
          <p:nvPr/>
        </p:nvGrpSpPr>
        <p:grpSpPr>
          <a:xfrm>
            <a:off x="7737872" y="4099769"/>
            <a:ext cx="578198" cy="578198"/>
            <a:chOff x="0" y="0"/>
            <a:chExt cx="770930" cy="770930"/>
          </a:xfrm>
        </p:grpSpPr>
        <p:sp>
          <p:nvSpPr>
            <p:cNvPr id="20" name="Freeform 20"/>
            <p:cNvSpPr/>
            <p:nvPr/>
          </p:nvSpPr>
          <p:spPr>
            <a:xfrm>
              <a:off x="6350" y="6350"/>
              <a:ext cx="758190" cy="758317"/>
            </a:xfrm>
            <a:custGeom>
              <a:avLst/>
              <a:gdLst/>
              <a:ahLst/>
              <a:cxnLst/>
              <a:rect l="l" t="t" r="r" b="b"/>
              <a:pathLst>
                <a:path w="758190" h="758317">
                  <a:moveTo>
                    <a:pt x="0" y="141605"/>
                  </a:moveTo>
                  <a:cubicBezTo>
                    <a:pt x="0" y="63373"/>
                    <a:pt x="63373" y="0"/>
                    <a:pt x="141605" y="0"/>
                  </a:cubicBezTo>
                  <a:lnTo>
                    <a:pt x="616712" y="0"/>
                  </a:lnTo>
                  <a:cubicBezTo>
                    <a:pt x="694817" y="0"/>
                    <a:pt x="758190" y="63373"/>
                    <a:pt x="758190" y="141605"/>
                  </a:cubicBezTo>
                  <a:lnTo>
                    <a:pt x="758190" y="616712"/>
                  </a:lnTo>
                  <a:cubicBezTo>
                    <a:pt x="758190" y="694944"/>
                    <a:pt x="694817" y="758317"/>
                    <a:pt x="616585" y="758317"/>
                  </a:cubicBezTo>
                  <a:lnTo>
                    <a:pt x="141605" y="758317"/>
                  </a:lnTo>
                  <a:cubicBezTo>
                    <a:pt x="63373" y="758190"/>
                    <a:pt x="0" y="694817"/>
                    <a:pt x="0" y="616712"/>
                  </a:cubicBezTo>
                  <a:close/>
                </a:path>
              </a:pathLst>
            </a:custGeom>
            <a:solidFill>
              <a:srgbClr val="31136C"/>
            </a:solidFill>
          </p:spPr>
        </p:sp>
        <p:sp>
          <p:nvSpPr>
            <p:cNvPr id="21" name="Freeform 21"/>
            <p:cNvSpPr/>
            <p:nvPr/>
          </p:nvSpPr>
          <p:spPr>
            <a:xfrm>
              <a:off x="0" y="0"/>
              <a:ext cx="770890" cy="771017"/>
            </a:xfrm>
            <a:custGeom>
              <a:avLst/>
              <a:gdLst/>
              <a:ahLst/>
              <a:cxnLst/>
              <a:rect l="l" t="t" r="r" b="b"/>
              <a:pathLst>
                <a:path w="770890" h="771017">
                  <a:moveTo>
                    <a:pt x="0" y="147955"/>
                  </a:moveTo>
                  <a:cubicBezTo>
                    <a:pt x="0" y="66167"/>
                    <a:pt x="66167" y="0"/>
                    <a:pt x="147955" y="0"/>
                  </a:cubicBezTo>
                  <a:lnTo>
                    <a:pt x="623062" y="0"/>
                  </a:lnTo>
                  <a:lnTo>
                    <a:pt x="623062" y="6350"/>
                  </a:lnTo>
                  <a:lnTo>
                    <a:pt x="623062" y="0"/>
                  </a:lnTo>
                  <a:cubicBezTo>
                    <a:pt x="704723" y="0"/>
                    <a:pt x="770890" y="66167"/>
                    <a:pt x="770890" y="147955"/>
                  </a:cubicBezTo>
                  <a:lnTo>
                    <a:pt x="764540" y="147955"/>
                  </a:lnTo>
                  <a:lnTo>
                    <a:pt x="770890" y="147955"/>
                  </a:lnTo>
                  <a:lnTo>
                    <a:pt x="770890" y="623062"/>
                  </a:lnTo>
                  <a:lnTo>
                    <a:pt x="764540" y="623062"/>
                  </a:lnTo>
                  <a:lnTo>
                    <a:pt x="770890" y="623062"/>
                  </a:lnTo>
                  <a:cubicBezTo>
                    <a:pt x="770890" y="704723"/>
                    <a:pt x="704723" y="771017"/>
                    <a:pt x="622935" y="771017"/>
                  </a:cubicBezTo>
                  <a:lnTo>
                    <a:pt x="622935" y="764667"/>
                  </a:lnTo>
                  <a:lnTo>
                    <a:pt x="622935" y="771017"/>
                  </a:lnTo>
                  <a:lnTo>
                    <a:pt x="147955" y="771017"/>
                  </a:lnTo>
                  <a:lnTo>
                    <a:pt x="147955" y="764667"/>
                  </a:lnTo>
                  <a:lnTo>
                    <a:pt x="147955" y="771017"/>
                  </a:lnTo>
                  <a:cubicBezTo>
                    <a:pt x="66167" y="770890"/>
                    <a:pt x="0" y="704723"/>
                    <a:pt x="0" y="623062"/>
                  </a:cubicBezTo>
                  <a:lnTo>
                    <a:pt x="0" y="147955"/>
                  </a:lnTo>
                  <a:lnTo>
                    <a:pt x="6350" y="147955"/>
                  </a:lnTo>
                  <a:lnTo>
                    <a:pt x="0" y="147955"/>
                  </a:lnTo>
                  <a:moveTo>
                    <a:pt x="12700" y="147955"/>
                  </a:moveTo>
                  <a:lnTo>
                    <a:pt x="12700" y="623062"/>
                  </a:lnTo>
                  <a:lnTo>
                    <a:pt x="6350" y="623062"/>
                  </a:lnTo>
                  <a:lnTo>
                    <a:pt x="12700" y="623062"/>
                  </a:lnTo>
                  <a:cubicBezTo>
                    <a:pt x="12700" y="697738"/>
                    <a:pt x="73279" y="758190"/>
                    <a:pt x="147955" y="758190"/>
                  </a:cubicBezTo>
                  <a:lnTo>
                    <a:pt x="623062" y="758190"/>
                  </a:lnTo>
                  <a:cubicBezTo>
                    <a:pt x="697738" y="758190"/>
                    <a:pt x="758317" y="697611"/>
                    <a:pt x="758317" y="622935"/>
                  </a:cubicBezTo>
                  <a:lnTo>
                    <a:pt x="758317" y="147955"/>
                  </a:lnTo>
                  <a:cubicBezTo>
                    <a:pt x="758190" y="73279"/>
                    <a:pt x="697738" y="12700"/>
                    <a:pt x="623062" y="12700"/>
                  </a:cubicBezTo>
                  <a:lnTo>
                    <a:pt x="147955" y="12700"/>
                  </a:lnTo>
                  <a:lnTo>
                    <a:pt x="147955" y="6350"/>
                  </a:lnTo>
                  <a:lnTo>
                    <a:pt x="147955" y="12700"/>
                  </a:lnTo>
                  <a:cubicBezTo>
                    <a:pt x="73279" y="12700"/>
                    <a:pt x="12700" y="73279"/>
                    <a:pt x="12700" y="147955"/>
                  </a:cubicBezTo>
                  <a:close/>
                </a:path>
              </a:pathLst>
            </a:custGeom>
            <a:solidFill>
              <a:srgbClr val="4A2C85"/>
            </a:solidFill>
          </p:spPr>
        </p:sp>
      </p:grpSp>
      <p:sp>
        <p:nvSpPr>
          <p:cNvPr id="22" name="Freeform 22" descr="preencoded.png"/>
          <p:cNvSpPr/>
          <p:nvPr/>
        </p:nvSpPr>
        <p:spPr>
          <a:xfrm>
            <a:off x="7837364" y="4151859"/>
            <a:ext cx="379065" cy="473869"/>
          </a:xfrm>
          <a:custGeom>
            <a:avLst/>
            <a:gdLst/>
            <a:ahLst/>
            <a:cxnLst/>
            <a:rect l="l" t="t" r="r" b="b"/>
            <a:pathLst>
              <a:path w="379065" h="473869">
                <a:moveTo>
                  <a:pt x="0" y="0"/>
                </a:moveTo>
                <a:lnTo>
                  <a:pt x="379065" y="0"/>
                </a:lnTo>
                <a:lnTo>
                  <a:pt x="379065" y="473868"/>
                </a:lnTo>
                <a:lnTo>
                  <a:pt x="0" y="473868"/>
                </a:lnTo>
                <a:lnTo>
                  <a:pt x="0" y="0"/>
                </a:lnTo>
                <a:close/>
              </a:path>
            </a:pathLst>
          </a:custGeom>
          <a:blipFill>
            <a:blip r:embed="rId6"/>
            <a:stretch>
              <a:fillRect l="-3" r="-3"/>
            </a:stretch>
          </a:blipFill>
        </p:spPr>
      </p:sp>
      <p:grpSp>
        <p:nvGrpSpPr>
          <p:cNvPr id="23" name="Group 23"/>
          <p:cNvGrpSpPr/>
          <p:nvPr/>
        </p:nvGrpSpPr>
        <p:grpSpPr>
          <a:xfrm>
            <a:off x="8564016" y="4104531"/>
            <a:ext cx="3913286" cy="394841"/>
            <a:chOff x="0" y="0"/>
            <a:chExt cx="5217715" cy="526455"/>
          </a:xfrm>
        </p:grpSpPr>
        <p:sp>
          <p:nvSpPr>
            <p:cNvPr id="24" name="Freeform 24"/>
            <p:cNvSpPr/>
            <p:nvPr/>
          </p:nvSpPr>
          <p:spPr>
            <a:xfrm>
              <a:off x="0" y="0"/>
              <a:ext cx="5217715" cy="526455"/>
            </a:xfrm>
            <a:custGeom>
              <a:avLst/>
              <a:gdLst/>
              <a:ahLst/>
              <a:cxnLst/>
              <a:rect l="l" t="t" r="r" b="b"/>
              <a:pathLst>
                <a:path w="5217715" h="526455">
                  <a:moveTo>
                    <a:pt x="0" y="0"/>
                  </a:moveTo>
                  <a:lnTo>
                    <a:pt x="5217715" y="0"/>
                  </a:lnTo>
                  <a:lnTo>
                    <a:pt x="5217715" y="526455"/>
                  </a:lnTo>
                  <a:lnTo>
                    <a:pt x="0" y="526455"/>
                  </a:lnTo>
                  <a:close/>
                </a:path>
              </a:pathLst>
            </a:custGeom>
            <a:solidFill>
              <a:srgbClr val="000000">
                <a:alpha val="0"/>
              </a:srgbClr>
            </a:solidFill>
          </p:spPr>
        </p:sp>
        <p:sp>
          <p:nvSpPr>
            <p:cNvPr id="25" name="TextBox 25"/>
            <p:cNvSpPr txBox="1"/>
            <p:nvPr/>
          </p:nvSpPr>
          <p:spPr>
            <a:xfrm>
              <a:off x="0" y="-9525"/>
              <a:ext cx="5217715" cy="535980"/>
            </a:xfrm>
            <a:prstGeom prst="rect">
              <a:avLst/>
            </a:prstGeom>
          </p:spPr>
          <p:txBody>
            <a:bodyPr lIns="0" tIns="0" rIns="0" bIns="0" rtlCol="0" anchor="t"/>
            <a:lstStyle/>
            <a:p>
              <a:pPr algn="l">
                <a:lnSpc>
                  <a:spcPts val="3062"/>
                </a:lnSpc>
              </a:pPr>
              <a:r>
                <a:rPr lang="en-US" sz="2437">
                  <a:solidFill>
                    <a:srgbClr val="DCD7E5"/>
                  </a:solidFill>
                  <a:latin typeface="Montserrat"/>
                  <a:ea typeface="Montserrat"/>
                  <a:cs typeface="Montserrat"/>
                  <a:sym typeface="Montserrat"/>
                </a:rPr>
                <a:t>Impact of Ambient Light</a:t>
              </a:r>
            </a:p>
          </p:txBody>
        </p:sp>
      </p:grpSp>
      <p:grpSp>
        <p:nvGrpSpPr>
          <p:cNvPr id="26" name="Group 26"/>
          <p:cNvGrpSpPr/>
          <p:nvPr/>
        </p:nvGrpSpPr>
        <p:grpSpPr>
          <a:xfrm>
            <a:off x="8564016" y="4651027"/>
            <a:ext cx="8839349" cy="404218"/>
            <a:chOff x="0" y="0"/>
            <a:chExt cx="11785798" cy="538957"/>
          </a:xfrm>
        </p:grpSpPr>
        <p:sp>
          <p:nvSpPr>
            <p:cNvPr id="27" name="Freeform 27"/>
            <p:cNvSpPr/>
            <p:nvPr/>
          </p:nvSpPr>
          <p:spPr>
            <a:xfrm>
              <a:off x="0" y="0"/>
              <a:ext cx="11785798" cy="538957"/>
            </a:xfrm>
            <a:custGeom>
              <a:avLst/>
              <a:gdLst/>
              <a:ahLst/>
              <a:cxnLst/>
              <a:rect l="l" t="t" r="r" b="b"/>
              <a:pathLst>
                <a:path w="11785798" h="538957">
                  <a:moveTo>
                    <a:pt x="0" y="0"/>
                  </a:moveTo>
                  <a:lnTo>
                    <a:pt x="11785798" y="0"/>
                  </a:lnTo>
                  <a:lnTo>
                    <a:pt x="11785798" y="538957"/>
                  </a:lnTo>
                  <a:lnTo>
                    <a:pt x="0" y="538957"/>
                  </a:lnTo>
                  <a:close/>
                </a:path>
              </a:pathLst>
            </a:custGeom>
            <a:solidFill>
              <a:srgbClr val="000000">
                <a:alpha val="0"/>
              </a:srgbClr>
            </a:solidFill>
          </p:spPr>
        </p:sp>
        <p:sp>
          <p:nvSpPr>
            <p:cNvPr id="28" name="TextBox 28"/>
            <p:cNvSpPr txBox="1"/>
            <p:nvPr/>
          </p:nvSpPr>
          <p:spPr>
            <a:xfrm>
              <a:off x="0" y="-76200"/>
              <a:ext cx="11785798" cy="615157"/>
            </a:xfrm>
            <a:prstGeom prst="rect">
              <a:avLst/>
            </a:prstGeom>
          </p:spPr>
          <p:txBody>
            <a:bodyPr lIns="0" tIns="0" rIns="0" bIns="0" rtlCol="0" anchor="t"/>
            <a:lstStyle/>
            <a:p>
              <a:pPr algn="l">
                <a:lnSpc>
                  <a:spcPts val="3125"/>
                </a:lnSpc>
              </a:pPr>
              <a:r>
                <a:rPr lang="en-US" sz="1937">
                  <a:solidFill>
                    <a:srgbClr val="DCD7E5"/>
                  </a:solidFill>
                  <a:latin typeface="Heebo Light"/>
                  <a:ea typeface="Heebo Light"/>
                  <a:cs typeface="Heebo Light"/>
                  <a:sym typeface="Heebo Light"/>
                </a:rPr>
                <a:t>Demonstration of the impact of ambient light on system performance.</a:t>
              </a:r>
            </a:p>
          </p:txBody>
        </p:sp>
      </p:grpSp>
      <p:grpSp>
        <p:nvGrpSpPr>
          <p:cNvPr id="29" name="Group 29"/>
          <p:cNvGrpSpPr/>
          <p:nvPr/>
        </p:nvGrpSpPr>
        <p:grpSpPr>
          <a:xfrm>
            <a:off x="7737872" y="5587454"/>
            <a:ext cx="578198" cy="578198"/>
            <a:chOff x="0" y="0"/>
            <a:chExt cx="770930" cy="770930"/>
          </a:xfrm>
        </p:grpSpPr>
        <p:sp>
          <p:nvSpPr>
            <p:cNvPr id="30" name="Freeform 30"/>
            <p:cNvSpPr/>
            <p:nvPr/>
          </p:nvSpPr>
          <p:spPr>
            <a:xfrm>
              <a:off x="6350" y="6350"/>
              <a:ext cx="758190" cy="758317"/>
            </a:xfrm>
            <a:custGeom>
              <a:avLst/>
              <a:gdLst/>
              <a:ahLst/>
              <a:cxnLst/>
              <a:rect l="l" t="t" r="r" b="b"/>
              <a:pathLst>
                <a:path w="758190" h="758317">
                  <a:moveTo>
                    <a:pt x="0" y="141605"/>
                  </a:moveTo>
                  <a:cubicBezTo>
                    <a:pt x="0" y="63373"/>
                    <a:pt x="63373" y="0"/>
                    <a:pt x="141605" y="0"/>
                  </a:cubicBezTo>
                  <a:lnTo>
                    <a:pt x="616712" y="0"/>
                  </a:lnTo>
                  <a:cubicBezTo>
                    <a:pt x="694817" y="0"/>
                    <a:pt x="758190" y="63373"/>
                    <a:pt x="758190" y="141605"/>
                  </a:cubicBezTo>
                  <a:lnTo>
                    <a:pt x="758190" y="616712"/>
                  </a:lnTo>
                  <a:cubicBezTo>
                    <a:pt x="758190" y="694944"/>
                    <a:pt x="694817" y="758317"/>
                    <a:pt x="616585" y="758317"/>
                  </a:cubicBezTo>
                  <a:lnTo>
                    <a:pt x="141605" y="758317"/>
                  </a:lnTo>
                  <a:cubicBezTo>
                    <a:pt x="63373" y="758190"/>
                    <a:pt x="0" y="694817"/>
                    <a:pt x="0" y="616712"/>
                  </a:cubicBezTo>
                  <a:close/>
                </a:path>
              </a:pathLst>
            </a:custGeom>
            <a:solidFill>
              <a:srgbClr val="31136C"/>
            </a:solidFill>
          </p:spPr>
        </p:sp>
        <p:sp>
          <p:nvSpPr>
            <p:cNvPr id="31" name="Freeform 31"/>
            <p:cNvSpPr/>
            <p:nvPr/>
          </p:nvSpPr>
          <p:spPr>
            <a:xfrm>
              <a:off x="0" y="0"/>
              <a:ext cx="770890" cy="771017"/>
            </a:xfrm>
            <a:custGeom>
              <a:avLst/>
              <a:gdLst/>
              <a:ahLst/>
              <a:cxnLst/>
              <a:rect l="l" t="t" r="r" b="b"/>
              <a:pathLst>
                <a:path w="770890" h="771017">
                  <a:moveTo>
                    <a:pt x="0" y="147955"/>
                  </a:moveTo>
                  <a:cubicBezTo>
                    <a:pt x="0" y="66167"/>
                    <a:pt x="66167" y="0"/>
                    <a:pt x="147955" y="0"/>
                  </a:cubicBezTo>
                  <a:lnTo>
                    <a:pt x="623062" y="0"/>
                  </a:lnTo>
                  <a:lnTo>
                    <a:pt x="623062" y="6350"/>
                  </a:lnTo>
                  <a:lnTo>
                    <a:pt x="623062" y="0"/>
                  </a:lnTo>
                  <a:cubicBezTo>
                    <a:pt x="704723" y="0"/>
                    <a:pt x="770890" y="66167"/>
                    <a:pt x="770890" y="147955"/>
                  </a:cubicBezTo>
                  <a:lnTo>
                    <a:pt x="764540" y="147955"/>
                  </a:lnTo>
                  <a:lnTo>
                    <a:pt x="770890" y="147955"/>
                  </a:lnTo>
                  <a:lnTo>
                    <a:pt x="770890" y="623062"/>
                  </a:lnTo>
                  <a:lnTo>
                    <a:pt x="764540" y="623062"/>
                  </a:lnTo>
                  <a:lnTo>
                    <a:pt x="770890" y="623062"/>
                  </a:lnTo>
                  <a:cubicBezTo>
                    <a:pt x="770890" y="704723"/>
                    <a:pt x="704723" y="771017"/>
                    <a:pt x="622935" y="771017"/>
                  </a:cubicBezTo>
                  <a:lnTo>
                    <a:pt x="622935" y="764667"/>
                  </a:lnTo>
                  <a:lnTo>
                    <a:pt x="622935" y="771017"/>
                  </a:lnTo>
                  <a:lnTo>
                    <a:pt x="147955" y="771017"/>
                  </a:lnTo>
                  <a:lnTo>
                    <a:pt x="147955" y="764667"/>
                  </a:lnTo>
                  <a:lnTo>
                    <a:pt x="147955" y="771017"/>
                  </a:lnTo>
                  <a:cubicBezTo>
                    <a:pt x="66167" y="770890"/>
                    <a:pt x="0" y="704723"/>
                    <a:pt x="0" y="623062"/>
                  </a:cubicBezTo>
                  <a:lnTo>
                    <a:pt x="0" y="147955"/>
                  </a:lnTo>
                  <a:lnTo>
                    <a:pt x="6350" y="147955"/>
                  </a:lnTo>
                  <a:lnTo>
                    <a:pt x="0" y="147955"/>
                  </a:lnTo>
                  <a:moveTo>
                    <a:pt x="12700" y="147955"/>
                  </a:moveTo>
                  <a:lnTo>
                    <a:pt x="12700" y="623062"/>
                  </a:lnTo>
                  <a:lnTo>
                    <a:pt x="6350" y="623062"/>
                  </a:lnTo>
                  <a:lnTo>
                    <a:pt x="12700" y="623062"/>
                  </a:lnTo>
                  <a:cubicBezTo>
                    <a:pt x="12700" y="697738"/>
                    <a:pt x="73279" y="758190"/>
                    <a:pt x="147955" y="758190"/>
                  </a:cubicBezTo>
                  <a:lnTo>
                    <a:pt x="623062" y="758190"/>
                  </a:lnTo>
                  <a:cubicBezTo>
                    <a:pt x="697738" y="758190"/>
                    <a:pt x="758317" y="697611"/>
                    <a:pt x="758317" y="622935"/>
                  </a:cubicBezTo>
                  <a:lnTo>
                    <a:pt x="758317" y="147955"/>
                  </a:lnTo>
                  <a:cubicBezTo>
                    <a:pt x="758190" y="73279"/>
                    <a:pt x="697738" y="12700"/>
                    <a:pt x="623062" y="12700"/>
                  </a:cubicBezTo>
                  <a:lnTo>
                    <a:pt x="147955" y="12700"/>
                  </a:lnTo>
                  <a:lnTo>
                    <a:pt x="147955" y="6350"/>
                  </a:lnTo>
                  <a:lnTo>
                    <a:pt x="147955" y="12700"/>
                  </a:lnTo>
                  <a:cubicBezTo>
                    <a:pt x="73279" y="12700"/>
                    <a:pt x="12700" y="73279"/>
                    <a:pt x="12700" y="147955"/>
                  </a:cubicBezTo>
                  <a:close/>
                </a:path>
              </a:pathLst>
            </a:custGeom>
            <a:solidFill>
              <a:srgbClr val="4A2C85"/>
            </a:solidFill>
          </p:spPr>
        </p:sp>
      </p:grpSp>
      <p:sp>
        <p:nvSpPr>
          <p:cNvPr id="32" name="Freeform 32" descr="preencoded.png"/>
          <p:cNvSpPr/>
          <p:nvPr/>
        </p:nvSpPr>
        <p:spPr>
          <a:xfrm>
            <a:off x="7837364" y="5639544"/>
            <a:ext cx="379065" cy="473869"/>
          </a:xfrm>
          <a:custGeom>
            <a:avLst/>
            <a:gdLst/>
            <a:ahLst/>
            <a:cxnLst/>
            <a:rect l="l" t="t" r="r" b="b"/>
            <a:pathLst>
              <a:path w="379065" h="473869">
                <a:moveTo>
                  <a:pt x="0" y="0"/>
                </a:moveTo>
                <a:lnTo>
                  <a:pt x="379065" y="0"/>
                </a:lnTo>
                <a:lnTo>
                  <a:pt x="379065" y="473868"/>
                </a:lnTo>
                <a:lnTo>
                  <a:pt x="0" y="473868"/>
                </a:lnTo>
                <a:lnTo>
                  <a:pt x="0" y="0"/>
                </a:lnTo>
                <a:close/>
              </a:path>
            </a:pathLst>
          </a:custGeom>
          <a:blipFill>
            <a:blip r:embed="rId7"/>
            <a:stretch>
              <a:fillRect l="-3" r="-3"/>
            </a:stretch>
          </a:blipFill>
        </p:spPr>
      </p:sp>
      <p:grpSp>
        <p:nvGrpSpPr>
          <p:cNvPr id="33" name="Group 33"/>
          <p:cNvGrpSpPr/>
          <p:nvPr/>
        </p:nvGrpSpPr>
        <p:grpSpPr>
          <a:xfrm>
            <a:off x="8564016" y="5592216"/>
            <a:ext cx="5325666" cy="394841"/>
            <a:chOff x="0" y="0"/>
            <a:chExt cx="7100888" cy="526455"/>
          </a:xfrm>
        </p:grpSpPr>
        <p:sp>
          <p:nvSpPr>
            <p:cNvPr id="34" name="Freeform 34"/>
            <p:cNvSpPr/>
            <p:nvPr/>
          </p:nvSpPr>
          <p:spPr>
            <a:xfrm>
              <a:off x="0" y="0"/>
              <a:ext cx="7100888" cy="526455"/>
            </a:xfrm>
            <a:custGeom>
              <a:avLst/>
              <a:gdLst/>
              <a:ahLst/>
              <a:cxnLst/>
              <a:rect l="l" t="t" r="r" b="b"/>
              <a:pathLst>
                <a:path w="7100888" h="526455">
                  <a:moveTo>
                    <a:pt x="0" y="0"/>
                  </a:moveTo>
                  <a:lnTo>
                    <a:pt x="7100888" y="0"/>
                  </a:lnTo>
                  <a:lnTo>
                    <a:pt x="7100888" y="526455"/>
                  </a:lnTo>
                  <a:lnTo>
                    <a:pt x="0" y="526455"/>
                  </a:lnTo>
                  <a:close/>
                </a:path>
              </a:pathLst>
            </a:custGeom>
            <a:solidFill>
              <a:srgbClr val="000000">
                <a:alpha val="0"/>
              </a:srgbClr>
            </a:solidFill>
          </p:spPr>
        </p:sp>
        <p:sp>
          <p:nvSpPr>
            <p:cNvPr id="35" name="TextBox 35"/>
            <p:cNvSpPr txBox="1"/>
            <p:nvPr/>
          </p:nvSpPr>
          <p:spPr>
            <a:xfrm>
              <a:off x="0" y="-9525"/>
              <a:ext cx="7100888" cy="535980"/>
            </a:xfrm>
            <a:prstGeom prst="rect">
              <a:avLst/>
            </a:prstGeom>
          </p:spPr>
          <p:txBody>
            <a:bodyPr lIns="0" tIns="0" rIns="0" bIns="0" rtlCol="0" anchor="t"/>
            <a:lstStyle/>
            <a:p>
              <a:pPr algn="l">
                <a:lnSpc>
                  <a:spcPts val="3062"/>
                </a:lnSpc>
              </a:pPr>
              <a:r>
                <a:rPr lang="en-US" sz="2437">
                  <a:solidFill>
                    <a:srgbClr val="DCD7E5"/>
                  </a:solidFill>
                  <a:latin typeface="Montserrat"/>
                  <a:ea typeface="Montserrat"/>
                  <a:cs typeface="Montserrat"/>
                  <a:sym typeface="Montserrat"/>
                </a:rPr>
                <a:t>Observed Data Transmission Rate</a:t>
              </a:r>
            </a:p>
          </p:txBody>
        </p:sp>
      </p:grpSp>
      <p:grpSp>
        <p:nvGrpSpPr>
          <p:cNvPr id="36" name="Group 36"/>
          <p:cNvGrpSpPr/>
          <p:nvPr/>
        </p:nvGrpSpPr>
        <p:grpSpPr>
          <a:xfrm>
            <a:off x="8564016" y="6138714"/>
            <a:ext cx="8839349" cy="404217"/>
            <a:chOff x="0" y="0"/>
            <a:chExt cx="11785798" cy="538957"/>
          </a:xfrm>
        </p:grpSpPr>
        <p:sp>
          <p:nvSpPr>
            <p:cNvPr id="37" name="Freeform 37"/>
            <p:cNvSpPr/>
            <p:nvPr/>
          </p:nvSpPr>
          <p:spPr>
            <a:xfrm>
              <a:off x="0" y="0"/>
              <a:ext cx="11785798" cy="538957"/>
            </a:xfrm>
            <a:custGeom>
              <a:avLst/>
              <a:gdLst/>
              <a:ahLst/>
              <a:cxnLst/>
              <a:rect l="l" t="t" r="r" b="b"/>
              <a:pathLst>
                <a:path w="11785798" h="538957">
                  <a:moveTo>
                    <a:pt x="0" y="0"/>
                  </a:moveTo>
                  <a:lnTo>
                    <a:pt x="11785798" y="0"/>
                  </a:lnTo>
                  <a:lnTo>
                    <a:pt x="11785798" y="538957"/>
                  </a:lnTo>
                  <a:lnTo>
                    <a:pt x="0" y="538957"/>
                  </a:lnTo>
                  <a:close/>
                </a:path>
              </a:pathLst>
            </a:custGeom>
            <a:solidFill>
              <a:srgbClr val="000000">
                <a:alpha val="0"/>
              </a:srgbClr>
            </a:solidFill>
          </p:spPr>
        </p:sp>
        <p:sp>
          <p:nvSpPr>
            <p:cNvPr id="38" name="TextBox 38"/>
            <p:cNvSpPr txBox="1"/>
            <p:nvPr/>
          </p:nvSpPr>
          <p:spPr>
            <a:xfrm>
              <a:off x="0" y="-76200"/>
              <a:ext cx="11785798" cy="615157"/>
            </a:xfrm>
            <a:prstGeom prst="rect">
              <a:avLst/>
            </a:prstGeom>
          </p:spPr>
          <p:txBody>
            <a:bodyPr lIns="0" tIns="0" rIns="0" bIns="0" rtlCol="0" anchor="t"/>
            <a:lstStyle/>
            <a:p>
              <a:pPr algn="l">
                <a:lnSpc>
                  <a:spcPts val="3125"/>
                </a:lnSpc>
              </a:pPr>
              <a:r>
                <a:rPr lang="en-US" sz="1937">
                  <a:solidFill>
                    <a:srgbClr val="DCD7E5"/>
                  </a:solidFill>
                  <a:latin typeface="Heebo Light"/>
                  <a:ea typeface="Heebo Light"/>
                  <a:cs typeface="Heebo Light"/>
                  <a:sym typeface="Heebo Light"/>
                </a:rPr>
                <a:t>Stable transmission rate of approximately 8 bits per second.</a:t>
              </a:r>
            </a:p>
          </p:txBody>
        </p:sp>
      </p:grpSp>
      <p:grpSp>
        <p:nvGrpSpPr>
          <p:cNvPr id="39" name="Group 39"/>
          <p:cNvGrpSpPr/>
          <p:nvPr/>
        </p:nvGrpSpPr>
        <p:grpSpPr>
          <a:xfrm>
            <a:off x="7737872" y="7075140"/>
            <a:ext cx="578198" cy="578198"/>
            <a:chOff x="0" y="0"/>
            <a:chExt cx="770930" cy="770930"/>
          </a:xfrm>
        </p:grpSpPr>
        <p:sp>
          <p:nvSpPr>
            <p:cNvPr id="40" name="Freeform 40"/>
            <p:cNvSpPr/>
            <p:nvPr/>
          </p:nvSpPr>
          <p:spPr>
            <a:xfrm>
              <a:off x="6350" y="6350"/>
              <a:ext cx="758190" cy="758317"/>
            </a:xfrm>
            <a:custGeom>
              <a:avLst/>
              <a:gdLst/>
              <a:ahLst/>
              <a:cxnLst/>
              <a:rect l="l" t="t" r="r" b="b"/>
              <a:pathLst>
                <a:path w="758190" h="758317">
                  <a:moveTo>
                    <a:pt x="0" y="141605"/>
                  </a:moveTo>
                  <a:cubicBezTo>
                    <a:pt x="0" y="63373"/>
                    <a:pt x="63373" y="0"/>
                    <a:pt x="141605" y="0"/>
                  </a:cubicBezTo>
                  <a:lnTo>
                    <a:pt x="616712" y="0"/>
                  </a:lnTo>
                  <a:cubicBezTo>
                    <a:pt x="694817" y="0"/>
                    <a:pt x="758190" y="63373"/>
                    <a:pt x="758190" y="141605"/>
                  </a:cubicBezTo>
                  <a:lnTo>
                    <a:pt x="758190" y="616712"/>
                  </a:lnTo>
                  <a:cubicBezTo>
                    <a:pt x="758190" y="694944"/>
                    <a:pt x="694817" y="758317"/>
                    <a:pt x="616585" y="758317"/>
                  </a:cubicBezTo>
                  <a:lnTo>
                    <a:pt x="141605" y="758317"/>
                  </a:lnTo>
                  <a:cubicBezTo>
                    <a:pt x="63373" y="758190"/>
                    <a:pt x="0" y="694817"/>
                    <a:pt x="0" y="616712"/>
                  </a:cubicBezTo>
                  <a:close/>
                </a:path>
              </a:pathLst>
            </a:custGeom>
            <a:solidFill>
              <a:srgbClr val="31136C"/>
            </a:solidFill>
          </p:spPr>
        </p:sp>
        <p:sp>
          <p:nvSpPr>
            <p:cNvPr id="41" name="Freeform 41"/>
            <p:cNvSpPr/>
            <p:nvPr/>
          </p:nvSpPr>
          <p:spPr>
            <a:xfrm>
              <a:off x="0" y="0"/>
              <a:ext cx="770890" cy="771017"/>
            </a:xfrm>
            <a:custGeom>
              <a:avLst/>
              <a:gdLst/>
              <a:ahLst/>
              <a:cxnLst/>
              <a:rect l="l" t="t" r="r" b="b"/>
              <a:pathLst>
                <a:path w="770890" h="771017">
                  <a:moveTo>
                    <a:pt x="0" y="147955"/>
                  </a:moveTo>
                  <a:cubicBezTo>
                    <a:pt x="0" y="66167"/>
                    <a:pt x="66167" y="0"/>
                    <a:pt x="147955" y="0"/>
                  </a:cubicBezTo>
                  <a:lnTo>
                    <a:pt x="623062" y="0"/>
                  </a:lnTo>
                  <a:lnTo>
                    <a:pt x="623062" y="6350"/>
                  </a:lnTo>
                  <a:lnTo>
                    <a:pt x="623062" y="0"/>
                  </a:lnTo>
                  <a:cubicBezTo>
                    <a:pt x="704723" y="0"/>
                    <a:pt x="770890" y="66167"/>
                    <a:pt x="770890" y="147955"/>
                  </a:cubicBezTo>
                  <a:lnTo>
                    <a:pt x="764540" y="147955"/>
                  </a:lnTo>
                  <a:lnTo>
                    <a:pt x="770890" y="147955"/>
                  </a:lnTo>
                  <a:lnTo>
                    <a:pt x="770890" y="623062"/>
                  </a:lnTo>
                  <a:lnTo>
                    <a:pt x="764540" y="623062"/>
                  </a:lnTo>
                  <a:lnTo>
                    <a:pt x="770890" y="623062"/>
                  </a:lnTo>
                  <a:cubicBezTo>
                    <a:pt x="770890" y="704723"/>
                    <a:pt x="704723" y="771017"/>
                    <a:pt x="622935" y="771017"/>
                  </a:cubicBezTo>
                  <a:lnTo>
                    <a:pt x="622935" y="764667"/>
                  </a:lnTo>
                  <a:lnTo>
                    <a:pt x="622935" y="771017"/>
                  </a:lnTo>
                  <a:lnTo>
                    <a:pt x="147955" y="771017"/>
                  </a:lnTo>
                  <a:lnTo>
                    <a:pt x="147955" y="764667"/>
                  </a:lnTo>
                  <a:lnTo>
                    <a:pt x="147955" y="771017"/>
                  </a:lnTo>
                  <a:cubicBezTo>
                    <a:pt x="66167" y="770890"/>
                    <a:pt x="0" y="704723"/>
                    <a:pt x="0" y="623062"/>
                  </a:cubicBezTo>
                  <a:lnTo>
                    <a:pt x="0" y="147955"/>
                  </a:lnTo>
                  <a:lnTo>
                    <a:pt x="6350" y="147955"/>
                  </a:lnTo>
                  <a:lnTo>
                    <a:pt x="0" y="147955"/>
                  </a:lnTo>
                  <a:moveTo>
                    <a:pt x="12700" y="147955"/>
                  </a:moveTo>
                  <a:lnTo>
                    <a:pt x="12700" y="623062"/>
                  </a:lnTo>
                  <a:lnTo>
                    <a:pt x="6350" y="623062"/>
                  </a:lnTo>
                  <a:lnTo>
                    <a:pt x="12700" y="623062"/>
                  </a:lnTo>
                  <a:cubicBezTo>
                    <a:pt x="12700" y="697738"/>
                    <a:pt x="73279" y="758190"/>
                    <a:pt x="147955" y="758190"/>
                  </a:cubicBezTo>
                  <a:lnTo>
                    <a:pt x="623062" y="758190"/>
                  </a:lnTo>
                  <a:cubicBezTo>
                    <a:pt x="697738" y="758190"/>
                    <a:pt x="758317" y="697611"/>
                    <a:pt x="758317" y="622935"/>
                  </a:cubicBezTo>
                  <a:lnTo>
                    <a:pt x="758317" y="147955"/>
                  </a:lnTo>
                  <a:cubicBezTo>
                    <a:pt x="758190" y="73279"/>
                    <a:pt x="697738" y="12700"/>
                    <a:pt x="623062" y="12700"/>
                  </a:cubicBezTo>
                  <a:lnTo>
                    <a:pt x="147955" y="12700"/>
                  </a:lnTo>
                  <a:lnTo>
                    <a:pt x="147955" y="6350"/>
                  </a:lnTo>
                  <a:lnTo>
                    <a:pt x="147955" y="12700"/>
                  </a:lnTo>
                  <a:cubicBezTo>
                    <a:pt x="73279" y="12700"/>
                    <a:pt x="12700" y="73279"/>
                    <a:pt x="12700" y="147955"/>
                  </a:cubicBezTo>
                  <a:close/>
                </a:path>
              </a:pathLst>
            </a:custGeom>
            <a:solidFill>
              <a:srgbClr val="4A2C85"/>
            </a:solidFill>
          </p:spPr>
        </p:sp>
      </p:grpSp>
      <p:sp>
        <p:nvSpPr>
          <p:cNvPr id="42" name="Freeform 42" descr="preencoded.png"/>
          <p:cNvSpPr/>
          <p:nvPr/>
        </p:nvSpPr>
        <p:spPr>
          <a:xfrm>
            <a:off x="7837364" y="7127230"/>
            <a:ext cx="379065" cy="473869"/>
          </a:xfrm>
          <a:custGeom>
            <a:avLst/>
            <a:gdLst/>
            <a:ahLst/>
            <a:cxnLst/>
            <a:rect l="l" t="t" r="r" b="b"/>
            <a:pathLst>
              <a:path w="379065" h="473869">
                <a:moveTo>
                  <a:pt x="0" y="0"/>
                </a:moveTo>
                <a:lnTo>
                  <a:pt x="379065" y="0"/>
                </a:lnTo>
                <a:lnTo>
                  <a:pt x="379065" y="473869"/>
                </a:lnTo>
                <a:lnTo>
                  <a:pt x="0" y="473869"/>
                </a:lnTo>
                <a:lnTo>
                  <a:pt x="0" y="0"/>
                </a:lnTo>
                <a:close/>
              </a:path>
            </a:pathLst>
          </a:custGeom>
          <a:blipFill>
            <a:blip r:embed="rId8"/>
            <a:stretch>
              <a:fillRect l="-3" r="-3"/>
            </a:stretch>
          </a:blipFill>
        </p:spPr>
      </p:sp>
      <p:grpSp>
        <p:nvGrpSpPr>
          <p:cNvPr id="43" name="Group 43"/>
          <p:cNvGrpSpPr/>
          <p:nvPr/>
        </p:nvGrpSpPr>
        <p:grpSpPr>
          <a:xfrm>
            <a:off x="8564016" y="7079902"/>
            <a:ext cx="3159472" cy="394841"/>
            <a:chOff x="0" y="0"/>
            <a:chExt cx="4212630" cy="526455"/>
          </a:xfrm>
        </p:grpSpPr>
        <p:sp>
          <p:nvSpPr>
            <p:cNvPr id="44" name="Freeform 44"/>
            <p:cNvSpPr/>
            <p:nvPr/>
          </p:nvSpPr>
          <p:spPr>
            <a:xfrm>
              <a:off x="0" y="0"/>
              <a:ext cx="4212630" cy="526455"/>
            </a:xfrm>
            <a:custGeom>
              <a:avLst/>
              <a:gdLst/>
              <a:ahLst/>
              <a:cxnLst/>
              <a:rect l="l" t="t" r="r" b="b"/>
              <a:pathLst>
                <a:path w="4212630" h="526455">
                  <a:moveTo>
                    <a:pt x="0" y="0"/>
                  </a:moveTo>
                  <a:lnTo>
                    <a:pt x="4212630" y="0"/>
                  </a:lnTo>
                  <a:lnTo>
                    <a:pt x="4212630" y="526455"/>
                  </a:lnTo>
                  <a:lnTo>
                    <a:pt x="0" y="526455"/>
                  </a:lnTo>
                  <a:close/>
                </a:path>
              </a:pathLst>
            </a:custGeom>
            <a:solidFill>
              <a:srgbClr val="000000">
                <a:alpha val="0"/>
              </a:srgbClr>
            </a:solidFill>
          </p:spPr>
        </p:sp>
        <p:sp>
          <p:nvSpPr>
            <p:cNvPr id="45" name="TextBox 45"/>
            <p:cNvSpPr txBox="1"/>
            <p:nvPr/>
          </p:nvSpPr>
          <p:spPr>
            <a:xfrm>
              <a:off x="0" y="-9525"/>
              <a:ext cx="4212630" cy="535980"/>
            </a:xfrm>
            <a:prstGeom prst="rect">
              <a:avLst/>
            </a:prstGeom>
          </p:spPr>
          <p:txBody>
            <a:bodyPr lIns="0" tIns="0" rIns="0" bIns="0" rtlCol="0" anchor="t"/>
            <a:lstStyle/>
            <a:p>
              <a:pPr algn="l">
                <a:lnSpc>
                  <a:spcPts val="3062"/>
                </a:lnSpc>
              </a:pPr>
              <a:r>
                <a:rPr lang="en-US" sz="2437">
                  <a:solidFill>
                    <a:srgbClr val="DCD7E5"/>
                  </a:solidFill>
                  <a:latin typeface="Montserrat"/>
                  <a:ea typeface="Montserrat"/>
                  <a:cs typeface="Montserrat"/>
                  <a:sym typeface="Montserrat"/>
                </a:rPr>
                <a:t>Error Rate</a:t>
              </a:r>
            </a:p>
          </p:txBody>
        </p:sp>
      </p:grpSp>
      <p:grpSp>
        <p:nvGrpSpPr>
          <p:cNvPr id="46" name="Group 46"/>
          <p:cNvGrpSpPr/>
          <p:nvPr/>
        </p:nvGrpSpPr>
        <p:grpSpPr>
          <a:xfrm>
            <a:off x="8564016" y="7626400"/>
            <a:ext cx="8839349" cy="404217"/>
            <a:chOff x="0" y="0"/>
            <a:chExt cx="11785798" cy="538957"/>
          </a:xfrm>
        </p:grpSpPr>
        <p:sp>
          <p:nvSpPr>
            <p:cNvPr id="47" name="Freeform 47"/>
            <p:cNvSpPr/>
            <p:nvPr/>
          </p:nvSpPr>
          <p:spPr>
            <a:xfrm>
              <a:off x="0" y="0"/>
              <a:ext cx="11785798" cy="538957"/>
            </a:xfrm>
            <a:custGeom>
              <a:avLst/>
              <a:gdLst/>
              <a:ahLst/>
              <a:cxnLst/>
              <a:rect l="l" t="t" r="r" b="b"/>
              <a:pathLst>
                <a:path w="11785798" h="538957">
                  <a:moveTo>
                    <a:pt x="0" y="0"/>
                  </a:moveTo>
                  <a:lnTo>
                    <a:pt x="11785798" y="0"/>
                  </a:lnTo>
                  <a:lnTo>
                    <a:pt x="11785798" y="538957"/>
                  </a:lnTo>
                  <a:lnTo>
                    <a:pt x="0" y="538957"/>
                  </a:lnTo>
                  <a:close/>
                </a:path>
              </a:pathLst>
            </a:custGeom>
            <a:solidFill>
              <a:srgbClr val="000000">
                <a:alpha val="0"/>
              </a:srgbClr>
            </a:solidFill>
          </p:spPr>
        </p:sp>
        <p:sp>
          <p:nvSpPr>
            <p:cNvPr id="48" name="TextBox 48"/>
            <p:cNvSpPr txBox="1"/>
            <p:nvPr/>
          </p:nvSpPr>
          <p:spPr>
            <a:xfrm>
              <a:off x="0" y="-76200"/>
              <a:ext cx="11785798" cy="615157"/>
            </a:xfrm>
            <a:prstGeom prst="rect">
              <a:avLst/>
            </a:prstGeom>
          </p:spPr>
          <p:txBody>
            <a:bodyPr lIns="0" tIns="0" rIns="0" bIns="0" rtlCol="0" anchor="t"/>
            <a:lstStyle/>
            <a:p>
              <a:pPr algn="l">
                <a:lnSpc>
                  <a:spcPts val="3125"/>
                </a:lnSpc>
              </a:pPr>
              <a:r>
                <a:rPr lang="en-US" sz="1937">
                  <a:solidFill>
                    <a:srgbClr val="DCD7E5"/>
                  </a:solidFill>
                  <a:latin typeface="Heebo Light"/>
                  <a:ea typeface="Heebo Light"/>
                  <a:cs typeface="Heebo Light"/>
                  <a:sym typeface="Heebo Light"/>
                </a:rPr>
                <a:t>Error rate under controlled lighting conditions was less than 1%.</a:t>
              </a:r>
            </a:p>
          </p:txBody>
        </p:sp>
      </p:grpSp>
      <p:grpSp>
        <p:nvGrpSpPr>
          <p:cNvPr id="49" name="Group 49"/>
          <p:cNvGrpSpPr/>
          <p:nvPr/>
        </p:nvGrpSpPr>
        <p:grpSpPr>
          <a:xfrm>
            <a:off x="7742635" y="8314879"/>
            <a:ext cx="9660731" cy="808435"/>
            <a:chOff x="0" y="0"/>
            <a:chExt cx="12880975" cy="1077913"/>
          </a:xfrm>
        </p:grpSpPr>
        <p:sp>
          <p:nvSpPr>
            <p:cNvPr id="50" name="Freeform 50"/>
            <p:cNvSpPr/>
            <p:nvPr/>
          </p:nvSpPr>
          <p:spPr>
            <a:xfrm>
              <a:off x="0" y="0"/>
              <a:ext cx="12880975" cy="1077913"/>
            </a:xfrm>
            <a:custGeom>
              <a:avLst/>
              <a:gdLst/>
              <a:ahLst/>
              <a:cxnLst/>
              <a:rect l="l" t="t" r="r" b="b"/>
              <a:pathLst>
                <a:path w="12880975" h="1077913">
                  <a:moveTo>
                    <a:pt x="0" y="0"/>
                  </a:moveTo>
                  <a:lnTo>
                    <a:pt x="12880975" y="0"/>
                  </a:lnTo>
                  <a:lnTo>
                    <a:pt x="12880975" y="1077913"/>
                  </a:lnTo>
                  <a:lnTo>
                    <a:pt x="0" y="1077913"/>
                  </a:lnTo>
                  <a:close/>
                </a:path>
              </a:pathLst>
            </a:custGeom>
            <a:solidFill>
              <a:srgbClr val="000000">
                <a:alpha val="0"/>
              </a:srgbClr>
            </a:solidFill>
          </p:spPr>
        </p:sp>
        <p:sp>
          <p:nvSpPr>
            <p:cNvPr id="51" name="TextBox 51"/>
            <p:cNvSpPr txBox="1"/>
            <p:nvPr/>
          </p:nvSpPr>
          <p:spPr>
            <a:xfrm>
              <a:off x="0" y="-76200"/>
              <a:ext cx="12880975" cy="1154113"/>
            </a:xfrm>
            <a:prstGeom prst="rect">
              <a:avLst/>
            </a:prstGeom>
          </p:spPr>
          <p:txBody>
            <a:bodyPr lIns="0" tIns="0" rIns="0" bIns="0" rtlCol="0" anchor="t"/>
            <a:lstStyle/>
            <a:p>
              <a:pPr algn="l">
                <a:lnSpc>
                  <a:spcPts val="3125"/>
                </a:lnSpc>
              </a:pPr>
              <a:r>
                <a:rPr lang="en-US" sz="1937">
                  <a:solidFill>
                    <a:srgbClr val="DCD7E5"/>
                  </a:solidFill>
                  <a:latin typeface="Heebo Light"/>
                  <a:ea typeface="Heebo Light"/>
                  <a:cs typeface="Heebo Light"/>
                  <a:sym typeface="Heebo Light"/>
                </a:rPr>
                <a:t>The live demonstration showcases the effectiveness and limitations of the Li-Fi text messaging system in real-world conditions.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872</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Montserrat</vt:lpstr>
      <vt:lpstr>Arial</vt:lpstr>
      <vt:lpstr>Heebo Bold</vt:lpstr>
      <vt:lpstr>Heebo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Next-Gen-IoT-Using-Li-Fi-Technology.pptx</dc:title>
  <cp:lastModifiedBy>Roshan .</cp:lastModifiedBy>
  <cp:revision>6</cp:revision>
  <dcterms:created xsi:type="dcterms:W3CDTF">2006-08-16T00:00:00Z</dcterms:created>
  <dcterms:modified xsi:type="dcterms:W3CDTF">2025-07-05T05:18:10Z</dcterms:modified>
  <dc:identifier>DAGi1heAHis</dc:identifier>
</cp:coreProperties>
</file>